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10"/>
  </p:handoutMasterIdLst>
  <p:sldIdLst>
    <p:sldId id="260" r:id="rId4"/>
    <p:sldId id="263" r:id="rId6"/>
    <p:sldId id="264" r:id="rId7"/>
    <p:sldId id="265" r:id="rId8"/>
    <p:sldId id="266" r:id="rId9"/>
  </p:sldIdLst>
  <p:sldSz cx="9144000" cy="6858000" type="screen4x3"/>
  <p:notesSz cx="6858000" cy="9144000"/>
  <p:custDataLst>
    <p:tags r:id="rId1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2" userDrawn="1">
          <p15:clr>
            <a:srgbClr val="A4A3A4"/>
          </p15:clr>
        </p15:guide>
        <p15:guide id="2" pos="2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202"/>
        <p:guide pos="289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4" Type="http://schemas.openxmlformats.org/officeDocument/2006/relationships/tags" Target="tags/tag168.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2023畜博会</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1">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2023畜博会</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1">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2023畜博会</a:t>
            </a:r>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
        <p:nvSpPr>
          <p:cNvPr id="7" name="页脚占位符 6"/>
          <p:cNvSpPr>
            <a:spLocks noGrp="1"/>
          </p:cNvSpPr>
          <p:nvPr>
            <p:ph type="ftr" sz="quarter" idx="4"/>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2023畜博会</a:t>
            </a:r>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
        <p:nvSpPr>
          <p:cNvPr id="7" name="页脚占位符 6"/>
          <p:cNvSpPr>
            <a:spLocks noGrp="1"/>
          </p:cNvSpPr>
          <p:nvPr>
            <p:ph type="ftr" sz="quarter" idx="4"/>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2023畜博会</a:t>
            </a:r>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
        <p:nvSpPr>
          <p:cNvPr id="7" name="页脚占位符 6"/>
          <p:cNvSpPr>
            <a:spLocks noGrp="1"/>
          </p:cNvSpPr>
          <p:nvPr>
            <p:ph type="ftr" sz="quarter" idx="4"/>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2023畜博会</a:t>
            </a:r>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
        <p:nvSpPr>
          <p:cNvPr id="7" name="页脚占位符 6"/>
          <p:cNvSpPr>
            <a:spLocks noGrp="1"/>
          </p:cNvSpPr>
          <p:nvPr>
            <p:ph type="ftr" sz="quarter" idx="4"/>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2023畜博会</a:t>
            </a:r>
            <a:endParaRPr lang="zh-CN" altLang="en-US"/>
          </a:p>
        </p:txBody>
      </p:sp>
      <p:sp>
        <p:nvSpPr>
          <p:cNvPr id="5" name="日期占位符 4"/>
          <p:cNvSpPr>
            <a:spLocks noGrp="1"/>
          </p:cNvSpPr>
          <p:nvPr>
            <p:ph type="dt" idx="1"/>
          </p:nvPr>
        </p:nvSpPr>
        <p:spPr/>
        <p:txBody>
          <a:bodyPr/>
          <a:p>
            <a:fld id="{D2A48B96-639E-45A3-A0BA-2464DFDB1FAA}" type="datetime1">
              <a:rPr lang="zh-CN" altLang="en-US" smtClean="0"/>
            </a:fld>
            <a:endParaRPr lang="zh-CN" altLang="en-US"/>
          </a:p>
        </p:txBody>
      </p:sp>
      <p:sp>
        <p:nvSpPr>
          <p:cNvPr id="6" name="灯片编号占位符 5"/>
          <p:cNvSpPr>
            <a:spLocks noGrp="1"/>
          </p:cNvSpPr>
          <p:nvPr>
            <p:ph type="sldNum" sz="quarter" idx="5"/>
          </p:nvPr>
        </p:nvSpPr>
        <p:spPr/>
        <p:txBody>
          <a:bodyPr/>
          <a:p>
            <a:fld id="{A6837353-30EB-4A48-80EB-173D804AEFBD}" type="slidenum">
              <a:rPr lang="zh-CN" altLang="en-US" smtClean="0"/>
            </a:fld>
            <a:endParaRPr lang="zh-CN" altLang="en-US"/>
          </a:p>
        </p:txBody>
      </p:sp>
      <p:sp>
        <p:nvSpPr>
          <p:cNvPr id="7" name="页脚占位符 6"/>
          <p:cNvSpPr>
            <a:spLocks noGrp="1"/>
          </p:cNvSpPr>
          <p:nvPr>
            <p:ph type="ftr" sz="quarter" idx="4"/>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E:\&#36719;&#20214;\400px_tools/pic_temp/pic_sup.png" TargetMode="Externa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image" Target="file:///E:\&#36719;&#20214;\400px_tools/pic_temp/1_pic_quater_left_down.png" TargetMode="External"/><Relationship Id="rId17" Type="http://schemas.openxmlformats.org/officeDocument/2006/relationships/image" Target="../media/image3.png"/><Relationship Id="rId16" Type="http://schemas.openxmlformats.org/officeDocument/2006/relationships/tags" Target="../tags/tag11.xml"/><Relationship Id="rId15" Type="http://schemas.openxmlformats.org/officeDocument/2006/relationships/image" Target="file:///E:\&#36719;&#20214;\400px_tools/pic_temp/0_pic_quater_right_down.png" TargetMode="External"/><Relationship Id="rId14" Type="http://schemas.openxmlformats.org/officeDocument/2006/relationships/image" Target="../media/image2.png"/><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12.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file:///E:\&#36719;&#20214;\400px_tools/pic_temp/pic_half_right.png" TargetMode="External"/><Relationship Id="rId6" Type="http://schemas.openxmlformats.org/officeDocument/2006/relationships/image" Target="../media/image7.png"/><Relationship Id="rId5" Type="http://schemas.openxmlformats.org/officeDocument/2006/relationships/tags" Target="../tags/tag20.xml"/><Relationship Id="rId4" Type="http://schemas.openxmlformats.org/officeDocument/2006/relationships/image" Target="file:///E:\&#36719;&#20214;\400px_tools/pic_temp/pic_half_left.png" TargetMode="External"/><Relationship Id="rId3" Type="http://schemas.openxmlformats.org/officeDocument/2006/relationships/image" Target="../media/image6.png"/><Relationship Id="rId2" Type="http://schemas.openxmlformats.org/officeDocument/2006/relationships/tags" Target="../tags/tag19.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27.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26.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35.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3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image" Target="file:///E:\&#36719;&#20214;\400px_tools/pic_temp/0_pic_quater_left_up.png" TargetMode="External"/><Relationship Id="rId6" Type="http://schemas.openxmlformats.org/officeDocument/2006/relationships/image" Target="../media/image4.png"/><Relationship Id="rId5" Type="http://schemas.openxmlformats.org/officeDocument/2006/relationships/tags" Target="../tags/tag45.xml"/><Relationship Id="rId4" Type="http://schemas.openxmlformats.org/officeDocument/2006/relationships/image" Target="file:///C:\Users\Kingsoft\Desktop\&#20892;&#20135;&#21697;\&#20892;&#20135;&#21697;&#26410;&#29983;&#25104;\sup\2\subject.png" TargetMode="External"/><Relationship Id="rId3" Type="http://schemas.openxmlformats.org/officeDocument/2006/relationships/image" Target="../media/image8.png"/><Relationship Id="rId2" Type="http://schemas.openxmlformats.org/officeDocument/2006/relationships/tags" Target="../tags/tag44.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54.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53.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62.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61.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69.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68.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E:\&#36719;&#20214;\400px_tools/pic_temp/pic_sup.png" TargetMode="External"/><Relationship Id="rId3" Type="http://schemas.openxmlformats.org/officeDocument/2006/relationships/image" Target="../media/image1.png"/><Relationship Id="rId2" Type="http://schemas.openxmlformats.org/officeDocument/2006/relationships/tags" Target="../tags/tag74.xml"/><Relationship Id="rId15" Type="http://schemas.openxmlformats.org/officeDocument/2006/relationships/image" Target="file:///E:\&#36719;&#20214;\400px_tools/pic_temp/1_pic_quater_left_down.png" TargetMode="External"/><Relationship Id="rId14" Type="http://schemas.openxmlformats.org/officeDocument/2006/relationships/image" Target="../media/image3.png"/><Relationship Id="rId13" Type="http://schemas.openxmlformats.org/officeDocument/2006/relationships/tags" Target="../tags/tag81.xml"/><Relationship Id="rId12" Type="http://schemas.openxmlformats.org/officeDocument/2006/relationships/image" Target="file:///E:\&#36719;&#20214;\400px_tools/pic_temp/0_pic_quater_right_down.png" TargetMode="External"/><Relationship Id="rId11" Type="http://schemas.openxmlformats.org/officeDocument/2006/relationships/image" Target="../media/image2.png"/><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file:///E:\&#36719;&#20214;\400px_tools/pic_temp/1_pic_quater_right_up.png" TargetMode="External"/><Relationship Id="rId6" Type="http://schemas.openxmlformats.org/officeDocument/2006/relationships/image" Target="../media/image5.png"/><Relationship Id="rId5" Type="http://schemas.openxmlformats.org/officeDocument/2006/relationships/tags" Target="../tags/tag83.xml"/><Relationship Id="rId4" Type="http://schemas.openxmlformats.org/officeDocument/2006/relationships/image" Target="file:///E:\&#36719;&#20214;\400px_tools/pic_temp/0_pic_quater_left_up.png" TargetMode="External"/><Relationship Id="rId3" Type="http://schemas.openxmlformats.org/officeDocument/2006/relationships/image" Target="../media/image4.png"/><Relationship Id="rId2" Type="http://schemas.openxmlformats.org/officeDocument/2006/relationships/tags" Target="../tags/tag82.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file:///E:\&#36719;&#20214;\400px_tools/pic_temp/1_pic_quater_right_up.png" TargetMode="External"/><Relationship Id="rId7" Type="http://schemas.openxmlformats.org/officeDocument/2006/relationships/image" Target="../media/image5.png"/><Relationship Id="rId6" Type="http://schemas.openxmlformats.org/officeDocument/2006/relationships/tags" Target="../tags/tag90.xml"/><Relationship Id="rId5" Type="http://schemas.openxmlformats.org/officeDocument/2006/relationships/image" Target="file:///E:\&#36719;&#20214;\400px_tools/pic_temp/0_pic_quater_left_up.png" TargetMode="External"/><Relationship Id="rId4" Type="http://schemas.openxmlformats.org/officeDocument/2006/relationships/image" Target="../media/image4.png"/><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E:\&#36719;&#20214;\400px_tools/pic_temp/0_pic_quater_left_up.png" TargetMode="External"/><Relationship Id="rId4" Type="http://schemas.openxmlformats.org/officeDocument/2006/relationships/image" Target="../media/image4.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E:\&#36719;&#20214;\400px_tools/pic_temp/1_pic_quater_right_up.png" TargetMode="External"/><Relationship Id="rId7" Type="http://schemas.openxmlformats.org/officeDocument/2006/relationships/image" Target="../media/image5.png"/><Relationship Id="rId6" Type="http://schemas.openxmlformats.org/officeDocument/2006/relationships/tags" Target="../tags/tag106.xml"/><Relationship Id="rId5" Type="http://schemas.openxmlformats.org/officeDocument/2006/relationships/image" Target="file:///E:\&#36719;&#20214;\400px_tools/pic_temp/0_pic_quater_left_up.png" TargetMode="External"/><Relationship Id="rId4" Type="http://schemas.openxmlformats.org/officeDocument/2006/relationships/image" Target="../media/image4.png"/><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file:///E:\&#36719;&#20214;\400px_tools/pic_temp/1_pic_quater_right_up.png" TargetMode="External"/><Relationship Id="rId7" Type="http://schemas.openxmlformats.org/officeDocument/2006/relationships/image" Target="../media/image5.png"/><Relationship Id="rId6" Type="http://schemas.openxmlformats.org/officeDocument/2006/relationships/tags" Target="../tags/tag115.xml"/><Relationship Id="rId5" Type="http://schemas.openxmlformats.org/officeDocument/2006/relationships/image" Target="file:///E:\&#36719;&#20214;\400px_tools/pic_temp/0_pic_quater_left_up.png" TargetMode="External"/><Relationship Id="rId4" Type="http://schemas.openxmlformats.org/officeDocument/2006/relationships/image" Target="../media/image4.png"/><Relationship Id="rId3" Type="http://schemas.openxmlformats.org/officeDocument/2006/relationships/tags" Target="../tags/tag114.xml"/><Relationship Id="rId2" Type="http://schemas.openxmlformats.org/officeDocument/2006/relationships/tags" Target="../tags/tag113.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image" Target="file:///E:\&#36719;&#20214;\400px_tools/pic_temp/1_pic_quater_right_up.png" TargetMode="External"/><Relationship Id="rId7" Type="http://schemas.openxmlformats.org/officeDocument/2006/relationships/image" Target="../media/image5.png"/><Relationship Id="rId6" Type="http://schemas.openxmlformats.org/officeDocument/2006/relationships/tags" Target="../tags/tag124.xml"/><Relationship Id="rId5" Type="http://schemas.openxmlformats.org/officeDocument/2006/relationships/image" Target="file:///E:\&#36719;&#20214;\400px_tools/pic_temp/0_pic_quater_left_up.png" TargetMode="External"/><Relationship Id="rId4" Type="http://schemas.openxmlformats.org/officeDocument/2006/relationships/image" Target="../media/image4.png"/><Relationship Id="rId3" Type="http://schemas.openxmlformats.org/officeDocument/2006/relationships/tags" Target="../tags/tag123.xml"/><Relationship Id="rId2" Type="http://schemas.openxmlformats.org/officeDocument/2006/relationships/tags" Target="../tags/tag122.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image" Target="file:///E:\&#36719;&#20214;\400px_tools/pic_temp/1_pic_quater_left_down.png" TargetMode="External"/><Relationship Id="rId7" Type="http://schemas.openxmlformats.org/officeDocument/2006/relationships/image" Target="../media/image10.png"/><Relationship Id="rId6" Type="http://schemas.openxmlformats.org/officeDocument/2006/relationships/tags" Target="../tags/tag135.xml"/><Relationship Id="rId5" Type="http://schemas.openxmlformats.org/officeDocument/2006/relationships/image" Target="file:///E:\&#36719;&#20214;\400px_tools/pic_temp/0_pic_quater_right_down.png" TargetMode="External"/><Relationship Id="rId4" Type="http://schemas.openxmlformats.org/officeDocument/2006/relationships/image" Target="../media/image9.png"/><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矩形 8"/>
          <p:cNvSpPr/>
          <p:nvPr userDrawn="1">
            <p:custDataLst>
              <p:tags r:id="rId5"/>
            </p:custDataLst>
          </p:nvPr>
        </p:nvSpPr>
        <p:spPr>
          <a:xfrm>
            <a:off x="1034229" y="1909589"/>
            <a:ext cx="7077585" cy="203875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16" name="日期占位符 15"/>
          <p:cNvSpPr>
            <a:spLocks noGrp="1"/>
          </p:cNvSpPr>
          <p:nvPr>
            <p:ph type="dt" sz="half" idx="10"/>
            <p:custDataLst>
              <p:tags r:id="rId6"/>
            </p:custDataLst>
          </p:nvPr>
        </p:nvSpPr>
        <p:spPr>
          <a:xfrm>
            <a:off x="659807" y="6389433"/>
            <a:ext cx="2025000" cy="237600"/>
          </a:xfrm>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a:xfrm>
            <a:off x="6457950" y="6389433"/>
            <a:ext cx="2025000" cy="237600"/>
          </a:xfrm>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9"/>
            </p:custDataLst>
          </p:nvPr>
        </p:nvSpPr>
        <p:spPr>
          <a:xfrm>
            <a:off x="1714501" y="2016046"/>
            <a:ext cx="5715046" cy="336709"/>
          </a:xfrm>
        </p:spPr>
        <p:txBody>
          <a:bodyPr vert="horz" wrap="square" lIns="91440" tIns="45720" rIns="91440" bIns="45720" anchor="t" anchorCtr="0">
            <a:normAutofit/>
          </a:bodyPr>
          <a:lstStyle>
            <a:lvl1pPr marL="0" marR="0" indent="0" algn="dist" defTabSz="914400" rtl="0" eaLnBrk="1" fontAlgn="auto" latinLnBrk="0" hangingPunct="1">
              <a:lnSpc>
                <a:spcPct val="100000"/>
              </a:lnSpc>
              <a:spcBef>
                <a:spcPts val="0"/>
              </a:spcBef>
              <a:spcAft>
                <a:spcPts val="0"/>
              </a:spcAft>
              <a:buClrTx/>
              <a:buSzPts val="2000"/>
              <a:buFont typeface="Arial" panose="020B0604020202020204" pitchFamily="34" charset="0"/>
              <a:buNone/>
              <a:defRPr sz="1125" b="0" spc="200">
                <a:solidFill>
                  <a:schemeClr val="tx1">
                    <a:lumMod val="85000"/>
                    <a:lumOff val="15000"/>
                  </a:schemeClr>
                </a:solidFill>
                <a:latin typeface="Arial" panose="020B0604020202020204" pitchFamily="34" charset="0"/>
                <a:ea typeface="微软雅黑" panose="020B0503020204020204" charset="-122"/>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dirty="0"/>
              <a:t>单击此处编辑副标题</a:t>
            </a:r>
            <a:endParaRPr lang="zh-CN" altLang="en-US" dirty="0"/>
          </a:p>
        </p:txBody>
      </p:sp>
      <p:cxnSp>
        <p:nvCxnSpPr>
          <p:cNvPr id="7" name="直接连接符 6"/>
          <p:cNvCxnSpPr/>
          <p:nvPr userDrawn="1">
            <p:custDataLst>
              <p:tags r:id="rId10"/>
            </p:custDataLst>
          </p:nvPr>
        </p:nvCxnSpPr>
        <p:spPr>
          <a:xfrm>
            <a:off x="1714454" y="2605088"/>
            <a:ext cx="571500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custDataLst>
              <p:tags r:id="rId11"/>
            </p:custDataLst>
          </p:nvPr>
        </p:nvCxnSpPr>
        <p:spPr>
          <a:xfrm>
            <a:off x="1714454" y="3907472"/>
            <a:ext cx="571500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idx="13" hasCustomPrompt="1"/>
            <p:custDataLst>
              <p:tags r:id="rId12"/>
            </p:custDataLst>
          </p:nvPr>
        </p:nvSpPr>
        <p:spPr>
          <a:xfrm>
            <a:off x="1714454" y="2823846"/>
            <a:ext cx="5715000" cy="86487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6600"/>
              <a:buNone/>
              <a:defRPr sz="3715"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pic>
        <p:nvPicPr>
          <p:cNvPr id="12" name="图片 11"/>
          <p:cNvPicPr/>
          <p:nvPr userDrawn="1">
            <p:custDataLst>
              <p:tags r:id="rId13"/>
            </p:custDataLst>
          </p:nvPr>
        </p:nvPicPr>
        <p:blipFill>
          <a:blip r:embed="rId14" r:link="rId15" cstate="print">
            <a:extLst>
              <a:ext uri="{28A0092B-C50C-407E-A947-70E740481C1C}">
                <a14:useLocalDpi xmlns:a14="http://schemas.microsoft.com/office/drawing/2010/main" val="0"/>
              </a:ext>
            </a:extLst>
          </a:blip>
          <a:stretch>
            <a:fillRect/>
          </a:stretch>
        </p:blipFill>
        <p:spPr>
          <a:xfrm>
            <a:off x="7501850" y="3574609"/>
            <a:ext cx="611595" cy="611595"/>
          </a:xfrm>
          <a:prstGeom prst="rect">
            <a:avLst/>
          </a:prstGeom>
        </p:spPr>
      </p:pic>
      <p:pic>
        <p:nvPicPr>
          <p:cNvPr id="13" name="图片 12"/>
          <p:cNvPicPr/>
          <p:nvPr userDrawn="1">
            <p:custDataLst>
              <p:tags r:id="rId16"/>
            </p:custDataLst>
          </p:nvPr>
        </p:nvPicPr>
        <p:blipFill>
          <a:blip r:embed="rId17" r:link="rId18" cstate="print">
            <a:extLst>
              <a:ext uri="{28A0092B-C50C-407E-A947-70E740481C1C}">
                <a14:useLocalDpi xmlns:a14="http://schemas.microsoft.com/office/drawing/2010/main" val="0"/>
              </a:ext>
            </a:extLst>
          </a:blip>
          <a:stretch>
            <a:fillRect/>
          </a:stretch>
        </p:blipFill>
        <p:spPr>
          <a:xfrm>
            <a:off x="1035860" y="3574609"/>
            <a:ext cx="611595" cy="61159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1" y="1626121"/>
            <a:ext cx="8139178"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905000"/>
            <a:ext cx="1524000" cy="30480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7620000" y="1905000"/>
            <a:ext cx="1524000" cy="3048000"/>
          </a:xfrm>
          <a:prstGeom prst="rect">
            <a:avLst/>
          </a:prstGeom>
        </p:spPr>
      </p:pic>
      <p:sp>
        <p:nvSpPr>
          <p:cNvPr id="7" name="矩形 6"/>
          <p:cNvSpPr/>
          <p:nvPr userDrawn="1">
            <p:custDataLst>
              <p:tags r:id="rId8"/>
            </p:custDataLst>
          </p:nvPr>
        </p:nvSpPr>
        <p:spPr>
          <a:xfrm>
            <a:off x="219056" y="303809"/>
            <a:ext cx="8705888"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sp>
        <p:nvSpPr>
          <p:cNvPr id="4" name="日期占位符 3"/>
          <p:cNvSpPr>
            <a:spLocks noGrp="1"/>
          </p:cNvSpPr>
          <p:nvPr>
            <p:ph type="dt" sz="half" idx="10"/>
            <p:custDataLst>
              <p:tags r:id="rId9"/>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2"/>
            </p:custDataLst>
          </p:nvPr>
        </p:nvSpPr>
        <p:spPr>
          <a:xfrm>
            <a:off x="1263487" y="3456924"/>
            <a:ext cx="6617026" cy="1200944"/>
          </a:xfrm>
        </p:spPr>
        <p:txBody>
          <a:bodyPr vert="horz" wrap="square" lIns="91440" tIns="45720" rIns="91440" bIns="45720" anchor="ctr" anchorCtr="0">
            <a:no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3375" b="0" spc="8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7" y="162612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626121"/>
            <a:ext cx="3962432" cy="4041680"/>
          </a:xfrm>
        </p:spPr>
        <p:txBody>
          <a:bodyPr wrap="square"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charset="-122"/>
              </a:defRPr>
            </a:lvl1pPr>
            <a:lvl2pPr eaLnBrk="1" fontAlgn="auto" latinLnBrk="0" hangingPunct="1">
              <a:defRPr sz="900">
                <a:solidFill>
                  <a:schemeClr val="tx1"/>
                </a:solidFill>
                <a:latin typeface="Arial" panose="020B0604020202020204" pitchFamily="34" charset="0"/>
                <a:ea typeface="微软雅黑" panose="020B0503020204020204" charset="-122"/>
              </a:defRPr>
            </a:lvl2pPr>
            <a:lvl3pPr eaLnBrk="1" fontAlgn="auto" latinLnBrk="0" hangingPunct="1">
              <a:defRPr sz="900">
                <a:solidFill>
                  <a:schemeClr val="tx1"/>
                </a:solidFill>
                <a:latin typeface="Arial" panose="020B0604020202020204" pitchFamily="34" charset="0"/>
                <a:ea typeface="微软雅黑" panose="020B0503020204020204" charset="-122"/>
              </a:defRPr>
            </a:lvl3pPr>
            <a:lvl4pPr eaLnBrk="1" fontAlgn="auto" latinLnBrk="0" hangingPunct="1">
              <a:defRPr sz="900">
                <a:solidFill>
                  <a:schemeClr val="tx1"/>
                </a:solidFill>
                <a:latin typeface="Arial" panose="020B0604020202020204" pitchFamily="34" charset="0"/>
                <a:ea typeface="微软雅黑" panose="020B0503020204020204" charset="-122"/>
              </a:defRPr>
            </a:lvl4pPr>
            <a:lvl5pPr eaLnBrk="1" fontAlgn="auto" latinLnBrk="0" hangingPunct="1">
              <a:defRPr sz="9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2023369"/>
            <a:ext cx="3962400"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2" y="2023369"/>
            <a:ext cx="3962432"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783080"/>
            <a:ext cx="3291840" cy="329184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62612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竖排标题 1"/>
          <p:cNvSpPr>
            <a:spLocks noGrp="1"/>
          </p:cNvSpPr>
          <p:nvPr>
            <p:ph type="title" orient="vert"/>
            <p:custDataLst>
              <p:tags r:id="rId8"/>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626113"/>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3" name="日期占位符 2"/>
          <p:cNvSpPr>
            <a:spLocks noGrp="1"/>
          </p:cNvSpPr>
          <p:nvPr>
            <p:ph type="dt" sz="half" idx="10"/>
            <p:custDataLst>
              <p:tags r:id="rId8"/>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7" y="162612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6"/>
          <p:cNvSpPr/>
          <p:nvPr userDrawn="1">
            <p:custDataLst>
              <p:tags r:id="rId5"/>
            </p:custDataLst>
          </p:nvPr>
        </p:nvSpPr>
        <p:spPr>
          <a:xfrm>
            <a:off x="1034229" y="1909589"/>
            <a:ext cx="7077585" cy="203875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日期占位符 2"/>
          <p:cNvSpPr>
            <a:spLocks noGrp="1"/>
          </p:cNvSpPr>
          <p:nvPr>
            <p:ph type="dt" sz="half" idx="10"/>
            <p:custDataLst>
              <p:tags r:id="rId6"/>
            </p:custDataLst>
          </p:nvPr>
        </p:nvSpPr>
        <p:spPr>
          <a:xfrm>
            <a:off x="659807" y="6389433"/>
            <a:ext cx="2025000" cy="237600"/>
          </a:xfrm>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6457950" y="6389433"/>
            <a:ext cx="2025000" cy="237600"/>
          </a:xfrm>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9"/>
            </p:custDataLst>
          </p:nvPr>
        </p:nvSpPr>
        <p:spPr>
          <a:xfrm>
            <a:off x="2400776" y="2409111"/>
            <a:ext cx="4342448" cy="1049179"/>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45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pic>
        <p:nvPicPr>
          <p:cNvPr id="8" name="图片 7"/>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7501850" y="3574609"/>
            <a:ext cx="611595" cy="611595"/>
          </a:xfrm>
          <a:prstGeom prst="rect">
            <a:avLst/>
          </a:prstGeom>
        </p:spPr>
      </p:pic>
      <p:pic>
        <p:nvPicPr>
          <p:cNvPr id="9" name="图片 8"/>
          <p:cNvPicPr/>
          <p:nvPr userDrawn="1">
            <p:custDataLst>
              <p:tags r:id="rId13"/>
            </p:custDataLst>
          </p:nvPr>
        </p:nvPicPr>
        <p:blipFill>
          <a:blip r:embed="rId14" r:link="rId15" cstate="print">
            <a:extLst>
              <a:ext uri="{28A0092B-C50C-407E-A947-70E740481C1C}">
                <a14:useLocalDpi xmlns:a14="http://schemas.microsoft.com/office/drawing/2010/main" val="0"/>
              </a:ext>
            </a:extLst>
          </a:blip>
          <a:stretch>
            <a:fillRect/>
          </a:stretch>
        </p:blipFill>
        <p:spPr>
          <a:xfrm>
            <a:off x="1035860" y="3574609"/>
            <a:ext cx="611595" cy="61159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303809"/>
            <a:ext cx="8705888"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wrap="square" anchor="ctr" anchorCtr="0">
            <a:normAutofit/>
          </a:bodyPr>
          <a:lstStyle>
            <a:lvl1pPr>
              <a:defRPr sz="2025"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025"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144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5237797"/>
            <a:ext cx="1215152" cy="162020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237797"/>
            <a:ext cx="1215152" cy="1620202"/>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337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13.xml"/><Relationship Id="rId19" Type="http://schemas.openxmlformats.org/officeDocument/2006/relationships/tags" Target="../tags/tag14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tags" Target="../tags/tag14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12.png"/><Relationship Id="rId7" Type="http://schemas.openxmlformats.org/officeDocument/2006/relationships/tags" Target="../tags/tag150.xml"/><Relationship Id="rId6" Type="http://schemas.openxmlformats.org/officeDocument/2006/relationships/image" Target="file:///E:\&#36719;&#20214;\400px_tools/pic_temp/1_pic_quater_right_up.png" TargetMode="External"/><Relationship Id="rId5" Type="http://schemas.openxmlformats.org/officeDocument/2006/relationships/image" Target="../media/image5.png"/><Relationship Id="rId4" Type="http://schemas.openxmlformats.org/officeDocument/2006/relationships/tags" Target="../tags/tag149.xml"/><Relationship Id="rId3" Type="http://schemas.openxmlformats.org/officeDocument/2006/relationships/image" Target="file:///E:\&#36719;&#20214;\400px_tools/pic_temp/0_pic_quater_left_up.png" TargetMode="External"/><Relationship Id="rId2" Type="http://schemas.openxmlformats.org/officeDocument/2006/relationships/image" Target="../media/image4.png"/><Relationship Id="rId15" Type="http://schemas.openxmlformats.org/officeDocument/2006/relationships/notesSlide" Target="../notesSlides/notesSlide2.xml"/><Relationship Id="rId14" Type="http://schemas.openxmlformats.org/officeDocument/2006/relationships/slideLayout" Target="../slideLayouts/slideLayout18.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8.xml"/></Relationships>
</file>

<file path=ppt/slides/_rels/slide3.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image" Target="../media/image12.png"/><Relationship Id="rId6" Type="http://schemas.openxmlformats.org/officeDocument/2006/relationships/image" Target="file:///E:\&#36719;&#20214;\400px_tools/pic_temp/1_pic_quater_right_up.png" TargetMode="External"/><Relationship Id="rId5" Type="http://schemas.openxmlformats.org/officeDocument/2006/relationships/image" Target="../media/image5.png"/><Relationship Id="rId4" Type="http://schemas.openxmlformats.org/officeDocument/2006/relationships/tags" Target="../tags/tag157.xml"/><Relationship Id="rId3" Type="http://schemas.openxmlformats.org/officeDocument/2006/relationships/image" Target="file:///E:\&#36719;&#20214;\400px_tools/pic_temp/0_pic_quater_left_up.png" TargetMode="External"/><Relationship Id="rId2" Type="http://schemas.openxmlformats.org/officeDocument/2006/relationships/image" Target="../media/image4.png"/><Relationship Id="rId12" Type="http://schemas.openxmlformats.org/officeDocument/2006/relationships/notesSlide" Target="../notesSlides/notesSlide3.xml"/><Relationship Id="rId11" Type="http://schemas.openxmlformats.org/officeDocument/2006/relationships/slideLayout" Target="../slideLayouts/slideLayout18.xml"/><Relationship Id="rId10" Type="http://schemas.openxmlformats.org/officeDocument/2006/relationships/tags" Target="../tags/tag160.xml"/><Relationship Id="rId1" Type="http://schemas.openxmlformats.org/officeDocument/2006/relationships/tags" Target="../tags/tag156.xml"/></Relationships>
</file>

<file path=ppt/slides/_rels/slide4.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media/image12.png"/><Relationship Id="rId7" Type="http://schemas.openxmlformats.org/officeDocument/2006/relationships/tags" Target="../tags/tag163.xml"/><Relationship Id="rId6" Type="http://schemas.openxmlformats.org/officeDocument/2006/relationships/image" Target="file:///E:\&#36719;&#20214;\400px_tools/pic_temp/1_pic_quater_right_up.png" TargetMode="External"/><Relationship Id="rId5" Type="http://schemas.openxmlformats.org/officeDocument/2006/relationships/image" Target="../media/image5.png"/><Relationship Id="rId4" Type="http://schemas.openxmlformats.org/officeDocument/2006/relationships/tags" Target="../tags/tag162.xml"/><Relationship Id="rId3" Type="http://schemas.openxmlformats.org/officeDocument/2006/relationships/image" Target="file:///E:\&#36719;&#20214;\400px_tools/pic_temp/0_pic_quater_left_up.png" TargetMode="External"/><Relationship Id="rId2" Type="http://schemas.openxmlformats.org/officeDocument/2006/relationships/image" Target="../media/image4.png"/><Relationship Id="rId11" Type="http://schemas.openxmlformats.org/officeDocument/2006/relationships/notesSlide" Target="../notesSlides/notesSlide4.xml"/><Relationship Id="rId10" Type="http://schemas.openxmlformats.org/officeDocument/2006/relationships/slideLayout" Target="../slideLayouts/slideLayout18.xml"/><Relationship Id="rId1" Type="http://schemas.openxmlformats.org/officeDocument/2006/relationships/tags" Target="../tags/tag16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67.xml"/><Relationship Id="rId7" Type="http://schemas.openxmlformats.org/officeDocument/2006/relationships/image" Target="../media/image12.png"/><Relationship Id="rId6" Type="http://schemas.openxmlformats.org/officeDocument/2006/relationships/image" Target="file:///E:\&#36719;&#20214;\400px_tools/pic_temp/1_pic_quater_right_up.png" TargetMode="External"/><Relationship Id="rId5" Type="http://schemas.openxmlformats.org/officeDocument/2006/relationships/image" Target="../media/image5.png"/><Relationship Id="rId4" Type="http://schemas.openxmlformats.org/officeDocument/2006/relationships/tags" Target="../tags/tag166.xml"/><Relationship Id="rId3" Type="http://schemas.openxmlformats.org/officeDocument/2006/relationships/image" Target="file:///E:\&#36719;&#20214;\400px_tools/pic_temp/0_pic_quater_left_up.png" TargetMode="External"/><Relationship Id="rId2" Type="http://schemas.openxmlformats.org/officeDocument/2006/relationships/image" Target="../media/image4.png"/><Relationship Id="rId10" Type="http://schemas.openxmlformats.org/officeDocument/2006/relationships/notesSlide" Target="../notesSlides/notesSlide5.xml"/><Relationship Id="rId1" Type="http://schemas.openxmlformats.org/officeDocument/2006/relationships/tags" Target="../tags/tag16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7" name="文本框 6"/>
          <p:cNvSpPr txBox="1"/>
          <p:nvPr/>
        </p:nvSpPr>
        <p:spPr>
          <a:xfrm>
            <a:off x="585470" y="1611630"/>
            <a:ext cx="8143875" cy="706755"/>
          </a:xfrm>
          <a:prstGeom prst="rect">
            <a:avLst/>
          </a:prstGeom>
          <a:noFill/>
        </p:spPr>
        <p:txBody>
          <a:bodyPr wrap="none" rtlCol="0">
            <a:spAutoFit/>
          </a:bodyPr>
          <a:p>
            <a:pPr marL="0" lvl="1" indent="0" algn="ctr" defTabSz="914400">
              <a:lnSpc>
                <a:spcPct val="100000"/>
              </a:lnSpc>
              <a:spcBef>
                <a:spcPts val="0"/>
              </a:spcBef>
              <a:spcAft>
                <a:spcPts val="0"/>
              </a:spcAft>
              <a:buSzPct val="100000"/>
              <a:buFontTx/>
              <a:buNone/>
            </a:pPr>
            <a:r>
              <a:rPr sz="2400" b="1">
                <a:sym typeface="+mn-ea"/>
              </a:rPr>
              <a:t>2023 </a:t>
            </a:r>
            <a:r>
              <a:rPr lang="zh-CN" sz="2400" b="1">
                <a:sym typeface="+mn-ea"/>
              </a:rPr>
              <a:t>中国西部</a:t>
            </a:r>
            <a:r>
              <a:rPr sz="2400" b="1">
                <a:sym typeface="+mn-ea"/>
              </a:rPr>
              <a:t>第八届</a:t>
            </a:r>
            <a:r>
              <a:rPr lang="zh-CN" sz="2400" b="1">
                <a:sym typeface="+mn-ea"/>
              </a:rPr>
              <a:t>国际</a:t>
            </a:r>
            <a:r>
              <a:rPr sz="2400" b="1">
                <a:sym typeface="+mn-ea"/>
              </a:rPr>
              <a:t>农业机械</a:t>
            </a:r>
            <a:r>
              <a:rPr lang="zh-CN" sz="2400" b="1">
                <a:sym typeface="+mn-ea"/>
              </a:rPr>
              <a:t>暨零部件展览会</a:t>
            </a:r>
            <a:endParaRPr sz="2400" b="1">
              <a:sym typeface="+mn-ea"/>
            </a:endParaRPr>
          </a:p>
          <a:p>
            <a:pPr algn="ctr"/>
            <a:r>
              <a:rPr lang="zh-CN" altLang="en-US" sz="1600" baseline="0">
                <a:solidFill>
                  <a:schemeClr val="dk1">
                    <a:lumMod val="85000"/>
                    <a:lumOff val="15000"/>
                  </a:schemeClr>
                </a:solidFill>
              </a:rPr>
              <a:t>The 8th International Agricultural Machinery and Parts Exhibition in Western China, 2023</a:t>
            </a:r>
            <a:endParaRPr lang="zh-CN" altLang="en-US" sz="1600" baseline="0">
              <a:solidFill>
                <a:schemeClr val="dk1">
                  <a:lumMod val="85000"/>
                  <a:lumOff val="15000"/>
                </a:schemeClr>
              </a:solidFill>
            </a:endParaRPr>
          </a:p>
        </p:txBody>
      </p:sp>
      <p:sp>
        <p:nvSpPr>
          <p:cNvPr id="9" name="文本框 8"/>
          <p:cNvSpPr txBox="1"/>
          <p:nvPr/>
        </p:nvSpPr>
        <p:spPr>
          <a:xfrm>
            <a:off x="1187450" y="2493010"/>
            <a:ext cx="6939915" cy="398780"/>
          </a:xfrm>
          <a:prstGeom prst="rect">
            <a:avLst/>
          </a:prstGeom>
          <a:noFill/>
        </p:spPr>
        <p:txBody>
          <a:bodyPr wrap="none" rtlCol="0">
            <a:spAutoFit/>
          </a:bodyPr>
          <a:p>
            <a:r>
              <a:rPr lang="zh-CN" altLang="en-US" sz="2000"/>
              <a:t>时间：</a:t>
            </a:r>
            <a:r>
              <a:rPr lang="en-US" altLang="zh-CN" sz="2000"/>
              <a:t>2023</a:t>
            </a:r>
            <a:r>
              <a:rPr lang="zh-CN" altLang="en-US" sz="2000"/>
              <a:t>年</a:t>
            </a:r>
            <a:r>
              <a:rPr lang="en-US" altLang="zh-CN" sz="2000"/>
              <a:t>12</a:t>
            </a:r>
            <a:r>
              <a:rPr lang="zh-CN" altLang="en-US" sz="2000"/>
              <a:t>月</a:t>
            </a:r>
            <a:r>
              <a:rPr lang="en-US" altLang="zh-CN" sz="2000"/>
              <a:t>22-23</a:t>
            </a:r>
            <a:r>
              <a:rPr lang="zh-CN" altLang="en-US" sz="2000"/>
              <a:t>日</a:t>
            </a:r>
            <a:r>
              <a:rPr lang="en-US" altLang="zh-CN" sz="2000"/>
              <a:t>     </a:t>
            </a:r>
            <a:r>
              <a:rPr lang="zh-CN" altLang="en-US" sz="2000"/>
              <a:t>地址：陕西</a:t>
            </a:r>
            <a:r>
              <a:rPr lang="en-US" altLang="zh-CN" sz="2000"/>
              <a:t>·</a:t>
            </a:r>
            <a:r>
              <a:rPr lang="zh-CN" altLang="en-US" sz="2000"/>
              <a:t>西安临空会展中心</a:t>
            </a:r>
            <a:endParaRPr lang="zh-CN" altLang="en-US" sz="2000"/>
          </a:p>
        </p:txBody>
      </p:sp>
      <p:sp>
        <p:nvSpPr>
          <p:cNvPr id="2" name="文本框 1"/>
          <p:cNvSpPr txBox="1"/>
          <p:nvPr/>
        </p:nvSpPr>
        <p:spPr>
          <a:xfrm>
            <a:off x="1619885" y="4869180"/>
            <a:ext cx="309880" cy="368300"/>
          </a:xfrm>
          <a:prstGeom prst="rect">
            <a:avLst/>
          </a:prstGeom>
          <a:noFill/>
        </p:spPr>
        <p:txBody>
          <a:bodyPr wrap="none" rtlCol="0">
            <a:spAutoFit/>
          </a:bodyPr>
          <a:p>
            <a:endParaRPr lang="en-US" altLang="zh-CN"/>
          </a:p>
        </p:txBody>
      </p:sp>
      <p:pic>
        <p:nvPicPr>
          <p:cNvPr id="3" name="图片 2" descr="C:\Users\Administrator\Desktop\西安农业机械展览会(已去底).jpg西安农业机械展览会(已去底)"/>
          <p:cNvPicPr>
            <a:picLocks noChangeAspect="1"/>
          </p:cNvPicPr>
          <p:nvPr>
            <p:custDataLst>
              <p:tags r:id="rId2"/>
            </p:custDataLst>
          </p:nvPr>
        </p:nvPicPr>
        <p:blipFill>
          <a:blip r:embed="rId3"/>
          <a:srcRect/>
          <a:stretch>
            <a:fillRect/>
          </a:stretch>
        </p:blipFill>
        <p:spPr>
          <a:xfrm>
            <a:off x="3852545" y="329248"/>
            <a:ext cx="1752600" cy="1055370"/>
          </a:xfrm>
          <a:prstGeom prst="rect">
            <a:avLst/>
          </a:prstGeom>
        </p:spPr>
      </p:pic>
      <p:sp>
        <p:nvSpPr>
          <p:cNvPr id="5" name="文本框 4"/>
          <p:cNvSpPr txBox="1"/>
          <p:nvPr/>
        </p:nvSpPr>
        <p:spPr>
          <a:xfrm>
            <a:off x="1259840" y="3001645"/>
            <a:ext cx="7364095" cy="429895"/>
          </a:xfrm>
          <a:prstGeom prst="rect">
            <a:avLst/>
          </a:prstGeom>
          <a:noFill/>
        </p:spPr>
        <p:txBody>
          <a:bodyPr wrap="square" rtlCol="0">
            <a:spAutoFit/>
          </a:bodyPr>
          <a:p>
            <a:pPr algn="l"/>
            <a:r>
              <a:rPr lang="en-US" altLang="zh-CN" sz="2200">
                <a:latin typeface="+mn-lt"/>
                <a:ea typeface="微软雅黑" panose="020B0503020204020204" charset="-122"/>
                <a:cs typeface="+mn-lt"/>
              </a:rPr>
              <a:t>      </a:t>
            </a:r>
            <a:r>
              <a:rPr lang="zh-CN" altLang="en-US" sz="2200">
                <a:latin typeface="+mn-lt"/>
                <a:ea typeface="微软雅黑" panose="020B0503020204020204" charset="-122"/>
                <a:cs typeface="+mn-lt"/>
              </a:rPr>
              <a:t>同期举办</a:t>
            </a:r>
            <a:r>
              <a:rPr lang="zh-CN" altLang="en-US" sz="2200">
                <a:latin typeface="+mn-lt"/>
                <a:ea typeface="微软雅黑" panose="020B0503020204020204" charset="-122"/>
                <a:cs typeface="+mn-lt"/>
              </a:rPr>
              <a:t>：新时代农业机械化高质量发展活动</a:t>
            </a:r>
            <a:endParaRPr lang="zh-CN" altLang="en-US" sz="2200">
              <a:latin typeface="+mn-lt"/>
              <a:ea typeface="微软雅黑" panose="020B0503020204020204" charset="-122"/>
              <a:cs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3074" name="内容占位符 2"/>
          <p:cNvSpPr>
            <a:spLocks noGrp="1"/>
          </p:cNvSpPr>
          <p:nvPr>
            <p:ph idx="4294967295"/>
            <p:custDataLst>
              <p:tags r:id="rId7"/>
            </p:custDataLst>
          </p:nvPr>
        </p:nvSpPr>
        <p:spPr>
          <a:xfrm>
            <a:off x="395605" y="908050"/>
            <a:ext cx="8229600" cy="662305"/>
          </a:xfrm>
          <a:noFill/>
          <a:ln w="9525">
            <a:noFill/>
          </a:ln>
        </p:spPr>
        <p:txBody>
          <a:bodyPr anchor="t" anchorCtr="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buClrTx/>
              <a:buSzTx/>
              <a:buFontTx/>
            </a:pPr>
            <a:r>
              <a:rPr sz="1200">
                <a:solidFill>
                  <a:schemeClr val="dk1"/>
                </a:solidFill>
                <a:latin typeface="+mn-ea"/>
                <a:cs typeface="+mn-ea"/>
                <a:sym typeface="+mn-ea"/>
              </a:rPr>
              <a:t>中国西安国际农业机械博览会是国内农机领域一年一度大型交流活动。上届展会于 2022 年圆满结束。包括洋马、一拖、约翰迪尔、潍拖、铁牛、江西红星、山东永佳、雨林灌溉、农哈哈、三山机械、常发集团、山东天盛、山东瑞良、东风农机、福田雷沃、久保田、沃德农机等中外名家荟萃，展出面积3 万㎡，展商 800 家。</a:t>
            </a:r>
            <a:endParaRPr lang="zh-CN" altLang="en-US" sz="1200">
              <a:solidFill>
                <a:schemeClr val="dk1"/>
              </a:solidFill>
              <a:latin typeface="+mn-ea"/>
              <a:cs typeface="+mn-ea"/>
              <a:sym typeface="+mn-ea"/>
            </a:endParaRPr>
          </a:p>
        </p:txBody>
      </p:sp>
      <p:sp>
        <p:nvSpPr>
          <p:cNvPr id="3075" name="文本框 3"/>
          <p:cNvSpPr txBox="1"/>
          <p:nvPr/>
        </p:nvSpPr>
        <p:spPr>
          <a:xfrm>
            <a:off x="466725" y="476250"/>
            <a:ext cx="3230880" cy="337185"/>
          </a:xfrm>
          <a:prstGeom prst="rect">
            <a:avLst/>
          </a:prstGeom>
          <a:noFill/>
          <a:ln w="9525">
            <a:noFill/>
          </a:ln>
        </p:spPr>
        <p:txBody>
          <a:bodyPr wrap="none" anchor="t" anchorCtr="0">
            <a:spAutoFit/>
          </a:bodyPr>
          <a:p>
            <a:pPr algn="l"/>
            <a:r>
              <a:rPr lang="zh-CN" altLang="en-US" sz="1600">
                <a:solidFill>
                  <a:schemeClr val="accent1"/>
                </a:solidFill>
                <a:latin typeface="微软雅黑" panose="020B0503020204020204" charset="-122"/>
                <a:ea typeface="微软雅黑" panose="020B0503020204020204" charset="-122"/>
              </a:rPr>
              <a:t>潜心耕耘七载，见证农业发展历程</a:t>
            </a:r>
            <a:endParaRPr lang="zh-CN" altLang="en-US" sz="1600">
              <a:solidFill>
                <a:schemeClr val="accent1"/>
              </a:solidFill>
              <a:latin typeface="微软雅黑" panose="020B0503020204020204" charset="-122"/>
              <a:ea typeface="微软雅黑" panose="020B0503020204020204" charset="-122"/>
            </a:endParaRPr>
          </a:p>
        </p:txBody>
      </p:sp>
      <p:pic>
        <p:nvPicPr>
          <p:cNvPr id="2" name="图片 1" descr="C:\Users\Administrator\Desktop\西安农业机械展览会(已去底).jpg西安农业机械展览会(已去底)"/>
          <p:cNvPicPr>
            <a:picLocks noChangeAspect="1"/>
          </p:cNvPicPr>
          <p:nvPr/>
        </p:nvPicPr>
        <p:blipFill>
          <a:blip r:embed="rId8"/>
          <a:srcRect/>
          <a:stretch>
            <a:fillRect/>
          </a:stretch>
        </p:blipFill>
        <p:spPr>
          <a:xfrm>
            <a:off x="7668260" y="5798186"/>
            <a:ext cx="1283970" cy="772795"/>
          </a:xfrm>
          <a:prstGeom prst="rect">
            <a:avLst/>
          </a:prstGeom>
        </p:spPr>
      </p:pic>
      <p:sp>
        <p:nvSpPr>
          <p:cNvPr id="3" name="文本框 2"/>
          <p:cNvSpPr txBox="1"/>
          <p:nvPr/>
        </p:nvSpPr>
        <p:spPr>
          <a:xfrm>
            <a:off x="-180340" y="5877560"/>
            <a:ext cx="363220" cy="460375"/>
          </a:xfrm>
          <a:prstGeom prst="rect">
            <a:avLst/>
          </a:prstGeom>
          <a:noFill/>
        </p:spPr>
        <p:txBody>
          <a:bodyPr wrap="none" rtlCol="0">
            <a:spAutoFit/>
          </a:bodyPr>
          <a:p>
            <a:pPr algn="l"/>
            <a:r>
              <a:rPr lang="zh-CN" altLang="en-US" sz="1200">
                <a:latin typeface="+mn-ea"/>
                <a:ea typeface="+mn-ea"/>
                <a:cs typeface="+mn-ea"/>
              </a:rPr>
              <a:t>    </a:t>
            </a:r>
            <a:endParaRPr lang="zh-CN" altLang="en-US" sz="1200">
              <a:latin typeface="+mn-ea"/>
              <a:ea typeface="+mn-ea"/>
              <a:cs typeface="+mn-ea"/>
            </a:endParaRPr>
          </a:p>
          <a:p>
            <a:pPr algn="l"/>
            <a:endParaRPr lang="zh-CN" altLang="en-US" sz="1200">
              <a:latin typeface="+mn-ea"/>
              <a:ea typeface="+mn-ea"/>
              <a:cs typeface="+mn-ea"/>
            </a:endParaRPr>
          </a:p>
        </p:txBody>
      </p:sp>
      <p:sp>
        <p:nvSpPr>
          <p:cNvPr id="5" name="文本框 3"/>
          <p:cNvSpPr txBox="1"/>
          <p:nvPr>
            <p:custDataLst>
              <p:tags r:id="rId9"/>
            </p:custDataLst>
          </p:nvPr>
        </p:nvSpPr>
        <p:spPr>
          <a:xfrm>
            <a:off x="540385" y="1916430"/>
            <a:ext cx="2884805" cy="337185"/>
          </a:xfrm>
          <a:prstGeom prst="rect">
            <a:avLst/>
          </a:prstGeom>
          <a:noFill/>
          <a:ln w="9525">
            <a:noFill/>
          </a:ln>
        </p:spPr>
        <p:txBody>
          <a:bodyPr wrap="none" anchor="t" anchorCtr="0">
            <a:spAutoFit/>
          </a:bodyPr>
          <a:p>
            <a:pPr algn="l"/>
            <a:r>
              <a:rPr lang="zh-CN" altLang="en-US" sz="1600">
                <a:solidFill>
                  <a:schemeClr val="accent1"/>
                </a:solidFill>
                <a:latin typeface="微软雅黑" panose="020B0503020204020204" charset="-122"/>
                <a:ea typeface="微软雅黑" panose="020B0503020204020204" charset="-122"/>
              </a:rPr>
              <a:t>携手同行八载 继往开来在扬帆</a:t>
            </a:r>
            <a:endParaRPr lang="zh-CN" altLang="en-US" sz="1600">
              <a:solidFill>
                <a:schemeClr val="accent1"/>
              </a:solidFill>
              <a:latin typeface="微软雅黑" panose="020B0503020204020204" charset="-122"/>
              <a:ea typeface="微软雅黑" panose="020B0503020204020204" charset="-122"/>
            </a:endParaRPr>
          </a:p>
        </p:txBody>
      </p:sp>
      <p:sp>
        <p:nvSpPr>
          <p:cNvPr id="9" name="内容占位符 2"/>
          <p:cNvSpPr>
            <a:spLocks noGrp="1"/>
          </p:cNvSpPr>
          <p:nvPr>
            <p:custDataLst>
              <p:tags r:id="rId10"/>
            </p:custDataLst>
          </p:nvPr>
        </p:nvSpPr>
        <p:spPr>
          <a:xfrm>
            <a:off x="374015" y="2348865"/>
            <a:ext cx="8229600" cy="940435"/>
          </a:xfrm>
          <a:prstGeom prst="rect">
            <a:avLst/>
          </a:prstGeom>
          <a:noFill/>
          <a:ln w="9525">
            <a:noFill/>
          </a:ln>
        </p:spPr>
        <p:txBody>
          <a:bodyPr vert="horz" wrap="square" lIns="90170" tIns="46990" rIns="90170" bIns="46990" rtlCol="0" anchor="t" anchorCtr="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buClrTx/>
              <a:buSzTx/>
              <a:buFontTx/>
            </a:pPr>
            <a:r>
              <a:rPr sz="1200">
                <a:solidFill>
                  <a:schemeClr val="dk1"/>
                </a:solidFill>
                <a:latin typeface="+mn-ea"/>
                <a:cs typeface="+mn-ea"/>
                <a:sym typeface="+mn-ea"/>
              </a:rPr>
              <a:t>2023 中国西安国际农业机械博览会由北京恒跃展览承办，展会特设展位 1500个，展出面积 30000 平米，大会立足西北，辐射全国。是业界公认的专业化、国际化、规模大、展品全、观众多，而且集贸易、研讨于一体的农机行业的交流平台。</a:t>
            </a:r>
            <a:endParaRPr sz="1200">
              <a:solidFill>
                <a:schemeClr val="dk1"/>
              </a:solidFill>
              <a:latin typeface="+mn-ea"/>
              <a:cs typeface="+mn-ea"/>
              <a:sym typeface="+mn-ea"/>
            </a:endParaRPr>
          </a:p>
        </p:txBody>
      </p:sp>
      <p:sp>
        <p:nvSpPr>
          <p:cNvPr id="11" name="文本框 3"/>
          <p:cNvSpPr txBox="1"/>
          <p:nvPr>
            <p:custDataLst>
              <p:tags r:id="rId11"/>
            </p:custDataLst>
          </p:nvPr>
        </p:nvSpPr>
        <p:spPr>
          <a:xfrm>
            <a:off x="467360" y="3140710"/>
            <a:ext cx="1473200" cy="337185"/>
          </a:xfrm>
          <a:prstGeom prst="rect">
            <a:avLst/>
          </a:prstGeom>
          <a:noFill/>
          <a:ln w="9525">
            <a:noFill/>
          </a:ln>
        </p:spPr>
        <p:txBody>
          <a:bodyPr wrap="none" anchor="t" anchorCtr="0">
            <a:spAutoFit/>
          </a:bodyPr>
          <a:p>
            <a:pPr algn="l"/>
            <a:r>
              <a:rPr lang="zh-CN" altLang="en-US" sz="1600">
                <a:solidFill>
                  <a:schemeClr val="accent1"/>
                </a:solidFill>
                <a:latin typeface="微软雅黑" panose="020B0503020204020204" charset="-122"/>
                <a:ea typeface="微软雅黑" panose="020B0503020204020204" charset="-122"/>
              </a:rPr>
              <a:t>2023强势展望</a:t>
            </a:r>
            <a:endParaRPr lang="zh-CN" altLang="en-US" sz="1600">
              <a:solidFill>
                <a:schemeClr val="accent1"/>
              </a:solidFill>
              <a:latin typeface="微软雅黑" panose="020B0503020204020204" charset="-122"/>
              <a:ea typeface="微软雅黑" panose="020B0503020204020204" charset="-122"/>
            </a:endParaRPr>
          </a:p>
        </p:txBody>
      </p:sp>
      <p:sp>
        <p:nvSpPr>
          <p:cNvPr id="12" name="内容占位符 2"/>
          <p:cNvSpPr>
            <a:spLocks noGrp="1"/>
          </p:cNvSpPr>
          <p:nvPr>
            <p:custDataLst>
              <p:tags r:id="rId12"/>
            </p:custDataLst>
          </p:nvPr>
        </p:nvSpPr>
        <p:spPr>
          <a:xfrm>
            <a:off x="374015" y="3644900"/>
            <a:ext cx="8229600" cy="2042160"/>
          </a:xfrm>
          <a:prstGeom prst="rect">
            <a:avLst/>
          </a:prstGeom>
          <a:noFill/>
          <a:ln w="9525">
            <a:noFill/>
          </a:ln>
        </p:spPr>
        <p:txBody>
          <a:bodyPr vert="horz" wrap="square" lIns="90170" tIns="46990" rIns="90170" bIns="46990" rtlCol="0" anchor="t" anchorCtr="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buClrTx/>
              <a:buSzTx/>
              <a:buFontTx/>
            </a:pPr>
            <a:r>
              <a:rPr sz="1400">
                <a:solidFill>
                  <a:schemeClr val="dk1"/>
                </a:solidFill>
                <a:latin typeface="+mn-ea"/>
                <a:cs typeface="+mn-ea"/>
                <a:sym typeface="+mn-ea"/>
              </a:rPr>
              <a:t>参展企业涵盖：17 个国家和地区；其中涵盖中国：27 个省和地区；展览采购无缝对接；参展商约：700余家。展会总展出面积近 30000 平方米。专业采购商：30000 余名。全球展商地域分析：国外约 27%; 国内约 73%. （中国、巴西、印度、澳大利亚、荷兰、美国、加拿大、德国、法国、英国、新西兰、以色列、日本）国内：陕西 23%; 河南 19%; 安徽 17%; 宁夏 14%；山西 6%; 内蒙 13%；其它 8%。</a:t>
            </a:r>
            <a:endParaRPr sz="1400">
              <a:solidFill>
                <a:schemeClr val="dk1"/>
              </a:solidFill>
              <a:latin typeface="+mn-ea"/>
              <a:cs typeface="+mn-ea"/>
              <a:sym typeface="+mn-ea"/>
            </a:endParaRPr>
          </a:p>
        </p:txBody>
      </p:sp>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2" name="图片 1" descr="C:\Users\Administrator\Desktop\西安农业机械展览会(已去底).jpg西安农业机械展览会(已去底)"/>
          <p:cNvPicPr>
            <a:picLocks noChangeAspect="1"/>
          </p:cNvPicPr>
          <p:nvPr/>
        </p:nvPicPr>
        <p:blipFill>
          <a:blip r:embed="rId7"/>
          <a:srcRect/>
          <a:stretch>
            <a:fillRect/>
          </a:stretch>
        </p:blipFill>
        <p:spPr>
          <a:xfrm>
            <a:off x="7595870" y="5750243"/>
            <a:ext cx="1433195" cy="862330"/>
          </a:xfrm>
          <a:prstGeom prst="rect">
            <a:avLst/>
          </a:prstGeom>
        </p:spPr>
      </p:pic>
      <p:sp>
        <p:nvSpPr>
          <p:cNvPr id="4097" name="内容占位符 2"/>
          <p:cNvSpPr>
            <a:spLocks noGrp="1"/>
          </p:cNvSpPr>
          <p:nvPr>
            <p:ph idx="4294967295"/>
            <p:custDataLst>
              <p:tags r:id="rId8"/>
            </p:custDataLst>
          </p:nvPr>
        </p:nvSpPr>
        <p:spPr>
          <a:xfrm>
            <a:off x="251460" y="476250"/>
            <a:ext cx="8229600" cy="2332990"/>
          </a:xfrm>
          <a:noFill/>
          <a:ln w="9525">
            <a:noFill/>
          </a:ln>
        </p:spPr>
        <p:txBody>
          <a:bodyPr anchor="t" anchorCtr="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1、智慧农业、智能农机、新能源机械；</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2、拖拉机、收获机械、耕整地机械、施肥机械、播种机械、栽植机械、种子处理机械；</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3、内燃机及发电机组、机械加工设备；</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4、畜牧机械、畜禽养殖废弃物处理设备、饲料（草）收获机械、种植业废弃物处理设备；</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5、植保机械、灌溉机械、设施农业成套设备、无人驾驶航空器、园艺机械、林业机械、丘陵山区农业机械；</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6、水稻机械、果蔬茶机械、马铃薯、花生、中药材机械、农产品初加工机械、干燥机械；</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7、农用汽车、运输机械、装卸机械、工程机械、农田基本建设机械、农村人居环境整治设备；</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8、各类零部件产品等。</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endParaRPr lang="en-US" altLang="zh-CN" sz="1100">
              <a:solidFill>
                <a:schemeClr val="dk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indent="0" algn="l">
              <a:buClrTx/>
              <a:buSzTx/>
              <a:buFontTx/>
              <a:buNone/>
            </a:pPr>
            <a:endParaRPr lang="zh-CN" altLang="en-US" sz="1100">
              <a:latin typeface="+mn-ea"/>
              <a:ea typeface="+mn-ea"/>
              <a:cs typeface="+mn-ea"/>
            </a:endParaRPr>
          </a:p>
          <a:p>
            <a:pPr lvl="0" algn="l">
              <a:buClrTx/>
              <a:buSzTx/>
              <a:buFontTx/>
            </a:pPr>
            <a:r>
              <a:rPr lang="zh-CN" altLang="en-US" sz="1100">
                <a:latin typeface="+mn-ea"/>
                <a:ea typeface="+mn-ea"/>
                <a:cs typeface="+mn-ea"/>
              </a:rPr>
              <a:t>1. 邀请重点买家组团：整合展会数据，重点邀约全国各地农机经销商、代理商、直销店、农机市场、等</a:t>
            </a:r>
            <a:endParaRPr lang="zh-CN" altLang="en-US" sz="1100">
              <a:latin typeface="+mn-ea"/>
              <a:ea typeface="+mn-ea"/>
              <a:cs typeface="+mn-ea"/>
            </a:endParaRPr>
          </a:p>
          <a:p>
            <a:pPr lvl="0" algn="l">
              <a:buClrTx/>
              <a:buSzTx/>
              <a:buFontTx/>
            </a:pPr>
            <a:r>
              <a:rPr lang="zh-CN" altLang="en-US" sz="1100">
                <a:latin typeface="+mn-ea"/>
                <a:ea typeface="+mn-ea"/>
                <a:cs typeface="+mn-ea"/>
              </a:rPr>
              <a:t>高端渠道组团现场采购或合作。</a:t>
            </a:r>
            <a:endParaRPr lang="zh-CN" altLang="en-US" sz="1100">
              <a:latin typeface="+mn-ea"/>
              <a:ea typeface="+mn-ea"/>
              <a:cs typeface="+mn-ea"/>
            </a:endParaRPr>
          </a:p>
          <a:p>
            <a:pPr lvl="0" algn="l">
              <a:buClrTx/>
              <a:buSzTx/>
              <a:buFontTx/>
            </a:pPr>
            <a:r>
              <a:rPr lang="zh-CN" altLang="en-US" sz="1100">
                <a:latin typeface="+mn-ea"/>
                <a:ea typeface="+mn-ea"/>
                <a:cs typeface="+mn-ea"/>
              </a:rPr>
              <a:t>2. VIP 贸易配对会：主办方特设一对一贸易配对会诚邀来自全球线上、线下种植大户、合作社、示范园区</a:t>
            </a:r>
            <a:endParaRPr lang="zh-CN" altLang="en-US" sz="1100">
              <a:latin typeface="+mn-ea"/>
              <a:ea typeface="+mn-ea"/>
              <a:cs typeface="+mn-ea"/>
            </a:endParaRPr>
          </a:p>
          <a:p>
            <a:pPr lvl="0" algn="l">
              <a:buClrTx/>
              <a:buSzTx/>
              <a:buFontTx/>
            </a:pPr>
            <a:r>
              <a:rPr lang="zh-CN" altLang="en-US" sz="1100">
                <a:latin typeface="+mn-ea"/>
                <a:ea typeface="+mn-ea"/>
                <a:cs typeface="+mn-ea"/>
              </a:rPr>
              <a:t>采购负责人，安排参展企业与买家一对一的见面洽谈，或将在展会现场与展商直接达成合作意向，提</a:t>
            </a:r>
            <a:endParaRPr lang="zh-CN" altLang="en-US" sz="1100">
              <a:latin typeface="+mn-ea"/>
              <a:ea typeface="+mn-ea"/>
              <a:cs typeface="+mn-ea"/>
            </a:endParaRPr>
          </a:p>
          <a:p>
            <a:pPr lvl="0" algn="l">
              <a:buClrTx/>
              <a:buSzTx/>
              <a:buFontTx/>
            </a:pPr>
            <a:r>
              <a:rPr lang="zh-CN" altLang="en-US" sz="1100">
                <a:latin typeface="+mn-ea"/>
                <a:ea typeface="+mn-ea"/>
                <a:cs typeface="+mn-ea"/>
              </a:rPr>
              <a:t>高您产品销售的绝佳途径。</a:t>
            </a:r>
            <a:endParaRPr lang="zh-CN" altLang="en-US" sz="1100">
              <a:latin typeface="+mn-ea"/>
              <a:ea typeface="+mn-ea"/>
              <a:cs typeface="+mn-ea"/>
            </a:endParaRPr>
          </a:p>
          <a:p>
            <a:pPr lvl="0" algn="l">
              <a:buClrTx/>
              <a:buSzTx/>
              <a:buFontTx/>
            </a:pPr>
            <a:r>
              <a:rPr lang="zh-CN" altLang="en-US" sz="1100">
                <a:latin typeface="+mn-ea"/>
                <a:ea typeface="+mn-ea"/>
                <a:cs typeface="+mn-ea"/>
              </a:rPr>
              <a:t>3. 全年宣传，巩固已有市场份额：一次参展享受全年线上、线下综合宣传，宣传范围涉及网站、杂志、</a:t>
            </a:r>
            <a:endParaRPr lang="zh-CN" altLang="en-US" sz="1100">
              <a:latin typeface="+mn-ea"/>
              <a:ea typeface="+mn-ea"/>
              <a:cs typeface="+mn-ea"/>
            </a:endParaRPr>
          </a:p>
          <a:p>
            <a:pPr lvl="0" algn="l">
              <a:buClrTx/>
              <a:buSzTx/>
              <a:buFontTx/>
            </a:pPr>
            <a:r>
              <a:rPr lang="zh-CN" altLang="en-US" sz="1100">
                <a:latin typeface="+mn-ea"/>
                <a:ea typeface="+mn-ea"/>
                <a:cs typeface="+mn-ea"/>
              </a:rPr>
              <a:t>报纸、手机报、微博、微信等新媒体方式，一次参展多重惊喜。</a:t>
            </a:r>
            <a:endParaRPr lang="zh-CN" altLang="en-US" sz="1100">
              <a:latin typeface="+mn-ea"/>
              <a:ea typeface="+mn-ea"/>
              <a:cs typeface="+mn-ea"/>
            </a:endParaRPr>
          </a:p>
          <a:p>
            <a:pPr lvl="0" algn="l">
              <a:buClrTx/>
              <a:buSzTx/>
              <a:buFontTx/>
            </a:pPr>
            <a:r>
              <a:rPr lang="zh-CN" altLang="en-US" sz="1100">
                <a:latin typeface="+mn-ea"/>
                <a:ea typeface="+mn-ea"/>
                <a:cs typeface="+mn-ea"/>
              </a:rPr>
              <a:t>4. 大巴车接送服务：展会期间，以陕西为中心，辐射半径 500 公里内的整个西北经济圈范围，预期安排</a:t>
            </a:r>
            <a:endParaRPr lang="zh-CN" altLang="en-US" sz="1100">
              <a:latin typeface="+mn-ea"/>
              <a:ea typeface="+mn-ea"/>
              <a:cs typeface="+mn-ea"/>
            </a:endParaRPr>
          </a:p>
          <a:p>
            <a:pPr lvl="0" algn="l">
              <a:buClrTx/>
              <a:buSzTx/>
              <a:buFontTx/>
            </a:pPr>
            <a:r>
              <a:rPr lang="zh-CN" altLang="en-US" sz="1100">
                <a:latin typeface="+mn-ea"/>
                <a:ea typeface="+mn-ea"/>
                <a:cs typeface="+mn-ea"/>
              </a:rPr>
              <a:t>大巴车 400 辆，全程免费接送采购商前来观展。</a:t>
            </a:r>
            <a:endParaRPr lang="zh-CN" altLang="en-US" sz="1100">
              <a:latin typeface="+mn-ea"/>
              <a:ea typeface="+mn-ea"/>
              <a:cs typeface="+mn-ea"/>
            </a:endParaRPr>
          </a:p>
          <a:p>
            <a:pPr lvl="0" algn="l">
              <a:buClrTx/>
              <a:buSzTx/>
              <a:buFontTx/>
            </a:pPr>
            <a:r>
              <a:rPr lang="zh-CN" altLang="en-US" sz="1100">
                <a:latin typeface="+mn-ea"/>
                <a:ea typeface="+mn-ea"/>
                <a:cs typeface="+mn-ea"/>
              </a:rPr>
              <a:t>5. 行业积累：历经七届的品牌沉淀，巨资投建的大数据库，拥有全球高质量的专业采购商，</a:t>
            </a:r>
            <a:endParaRPr lang="zh-CN" altLang="en-US" sz="1100">
              <a:latin typeface="+mn-ea"/>
              <a:ea typeface="+mn-ea"/>
              <a:cs typeface="+mn-ea"/>
            </a:endParaRPr>
          </a:p>
          <a:p>
            <a:pPr lvl="0" algn="l">
              <a:buClrTx/>
              <a:buSzTx/>
              <a:buFontTx/>
            </a:pPr>
            <a:r>
              <a:rPr lang="zh-CN" altLang="en-US" sz="1100">
                <a:latin typeface="+mn-ea"/>
                <a:ea typeface="+mn-ea"/>
                <a:cs typeface="+mn-ea"/>
              </a:rPr>
              <a:t>覆盖到全国 2000 多个县市，上千家专业市场。实时更新的买家信息资源，定向传播会讯，强力覆盖行</a:t>
            </a:r>
            <a:endParaRPr lang="zh-CN" altLang="en-US" sz="1100">
              <a:latin typeface="+mn-ea"/>
              <a:ea typeface="+mn-ea"/>
              <a:cs typeface="+mn-ea"/>
            </a:endParaRPr>
          </a:p>
          <a:p>
            <a:pPr lvl="0" algn="l">
              <a:buClrTx/>
              <a:buSzTx/>
              <a:buFontTx/>
            </a:pPr>
            <a:r>
              <a:rPr lang="zh-CN" altLang="en-US" sz="1100">
                <a:latin typeface="+mn-ea"/>
                <a:ea typeface="+mn-ea"/>
                <a:cs typeface="+mn-ea"/>
              </a:rPr>
              <a:t>新时代农业机械化高质量发展活动</a:t>
            </a:r>
            <a:endParaRPr lang="zh-CN" altLang="en-US" sz="1100">
              <a:latin typeface="+mn-ea"/>
              <a:ea typeface="+mn-ea"/>
              <a:cs typeface="+mn-ea"/>
            </a:endParaRPr>
          </a:p>
          <a:p>
            <a:pPr lvl="0" algn="l">
              <a:buClrTx/>
              <a:buSzTx/>
              <a:buFontTx/>
            </a:pPr>
            <a:r>
              <a:rPr lang="zh-CN" altLang="en-US" sz="1100">
                <a:latin typeface="+mn-ea"/>
                <a:ea typeface="+mn-ea"/>
                <a:cs typeface="+mn-ea"/>
              </a:rPr>
              <a:t>业上下游，高质量的采购群体，现场达百亿成交量。</a:t>
            </a:r>
            <a:endParaRPr lang="zh-CN" altLang="en-US" sz="1100">
              <a:latin typeface="+mn-ea"/>
              <a:ea typeface="+mn-ea"/>
              <a:cs typeface="+mn-ea"/>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098" name="文本框 3"/>
          <p:cNvSpPr txBox="1"/>
          <p:nvPr/>
        </p:nvSpPr>
        <p:spPr>
          <a:xfrm>
            <a:off x="611505" y="188595"/>
            <a:ext cx="1097280" cy="368300"/>
          </a:xfrm>
          <a:prstGeom prst="rect">
            <a:avLst/>
          </a:prstGeom>
          <a:noFill/>
          <a:ln w="9525">
            <a:noFill/>
          </a:ln>
        </p:spPr>
        <p:txBody>
          <a:bodyPr wrap="none" anchor="t" anchorCtr="0">
            <a:spAutoFit/>
          </a:bodyPr>
          <a:p>
            <a:r>
              <a:rPr lang="zh-CN" altLang="en-US" sz="1800">
                <a:solidFill>
                  <a:schemeClr val="accent1"/>
                </a:solidFill>
                <a:latin typeface="微软雅黑" panose="020B0503020204020204" charset="-122"/>
                <a:ea typeface="微软雅黑" panose="020B0503020204020204" charset="-122"/>
              </a:rPr>
              <a:t>参展范围</a:t>
            </a:r>
            <a:endParaRPr lang="zh-CN" altLang="en-US" sz="1800">
              <a:solidFill>
                <a:schemeClr val="accent1"/>
              </a:solidFill>
              <a:latin typeface="微软雅黑" panose="020B0503020204020204" charset="-122"/>
              <a:ea typeface="微软雅黑" panose="020B0503020204020204" charset="-122"/>
            </a:endParaRPr>
          </a:p>
        </p:txBody>
      </p:sp>
      <p:sp>
        <p:nvSpPr>
          <p:cNvPr id="3" name="文本框 3"/>
          <p:cNvSpPr txBox="1"/>
          <p:nvPr>
            <p:custDataLst>
              <p:tags r:id="rId9"/>
            </p:custDataLst>
          </p:nvPr>
        </p:nvSpPr>
        <p:spPr>
          <a:xfrm>
            <a:off x="611505" y="2853055"/>
            <a:ext cx="4754880" cy="368300"/>
          </a:xfrm>
          <a:prstGeom prst="rect">
            <a:avLst/>
          </a:prstGeom>
          <a:noFill/>
          <a:ln w="9525">
            <a:noFill/>
          </a:ln>
        </p:spPr>
        <p:txBody>
          <a:bodyPr wrap="none" anchor="t" anchorCtr="0">
            <a:spAutoFit/>
          </a:bodyPr>
          <a:p>
            <a:pPr algn="l"/>
            <a:r>
              <a:rPr lang="zh-CN" altLang="en-US" sz="1800">
                <a:solidFill>
                  <a:schemeClr val="accent1"/>
                </a:solidFill>
                <a:latin typeface="微软雅黑" panose="020B0503020204020204" charset="-122"/>
                <a:ea typeface="微软雅黑" panose="020B0503020204020204" charset="-122"/>
              </a:rPr>
              <a:t>构筑数字化时代新篇章，打造永不落幕农机展</a:t>
            </a:r>
            <a:endParaRPr lang="zh-CN" altLang="en-US" sz="1800">
              <a:solidFill>
                <a:schemeClr val="accent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5122" name="内容占位符 2"/>
          <p:cNvSpPr>
            <a:spLocks noGrp="1"/>
          </p:cNvSpPr>
          <p:nvPr>
            <p:ph idx="4294967295"/>
            <p:custDataLst>
              <p:tags r:id="rId7"/>
            </p:custDataLst>
          </p:nvPr>
        </p:nvSpPr>
        <p:spPr>
          <a:xfrm>
            <a:off x="457200" y="2564765"/>
            <a:ext cx="8229600" cy="4525963"/>
          </a:xfrm>
          <a:noFill/>
          <a:ln w="9525">
            <a:noFill/>
          </a:ln>
        </p:spPr>
        <p:txBody>
          <a:bodyPr anchor="t" anchorCtr="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■标准展位（3mx3m）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展位价格：RMB</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650</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0/个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展位配备：含展板、楣板、一桌两椅、 两支射灯地毯、220V电源插座一个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■微型特装展位（3mx</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6</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m）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展位价格：</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18</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㎡微型特装RMB</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18000</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/个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展位配备： 含钢制桁架搭建、喷绘、地毯、洽谈桌椅及照明等。 </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■特装空地（36㎡起租）</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展位价格：室内RMB</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650</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室外</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RMB</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400</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/㎡（室外</a:t>
            </a:r>
            <a:r>
              <a:rPr lang="en-US" altLang="zh-CN" sz="1100">
                <a:solidFill>
                  <a:schemeClr val="dk1"/>
                </a:solidFill>
                <a:latin typeface="微软雅黑" panose="020B0503020204020204" charset="-122"/>
                <a:ea typeface="微软雅黑" panose="020B0503020204020204" charset="-122"/>
                <a:cs typeface="微软雅黑" panose="020B0503020204020204" charset="-122"/>
                <a:sym typeface="+mn-ea"/>
              </a:rPr>
              <a:t>50</a:t>
            </a: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㎡起租）</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注：特装空地不包含任何展具设施、电费, 管理费等</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rPr>
              <a:t>会刊及其他广告方案请与组委会联系索取详细信息</a:t>
            </a:r>
            <a:endParaRPr lang="zh-CN" altLang="en-US" sz="11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123" name="文本框 6"/>
          <p:cNvSpPr txBox="1"/>
          <p:nvPr/>
        </p:nvSpPr>
        <p:spPr>
          <a:xfrm>
            <a:off x="540385" y="2132965"/>
            <a:ext cx="1097280" cy="368300"/>
          </a:xfrm>
          <a:prstGeom prst="rect">
            <a:avLst/>
          </a:prstGeom>
          <a:noFill/>
          <a:ln w="9525">
            <a:noFill/>
          </a:ln>
        </p:spPr>
        <p:txBody>
          <a:bodyPr wrap="none" anchor="t" anchorCtr="0">
            <a:spAutoFit/>
          </a:bodyPr>
          <a:p>
            <a:r>
              <a:rPr lang="zh-CN" altLang="en-US" sz="1800">
                <a:solidFill>
                  <a:schemeClr val="accent1"/>
                </a:solidFill>
                <a:latin typeface="微软雅黑" panose="020B0503020204020204" charset="-122"/>
                <a:ea typeface="微软雅黑" panose="020B0503020204020204" charset="-122"/>
              </a:rPr>
              <a:t>参展费用</a:t>
            </a:r>
            <a:endParaRPr lang="zh-CN" altLang="en-US" sz="1800">
              <a:solidFill>
                <a:schemeClr val="accent1"/>
              </a:solidFill>
              <a:latin typeface="微软雅黑" panose="020B0503020204020204" charset="-122"/>
              <a:ea typeface="微软雅黑" panose="020B0503020204020204" charset="-122"/>
            </a:endParaRPr>
          </a:p>
        </p:txBody>
      </p:sp>
      <p:pic>
        <p:nvPicPr>
          <p:cNvPr id="2" name="图片 1" descr="C:\Users\Administrator\Desktop\西安农业机械展览会(已去底).jpg西安农业机械展览会(已去底)"/>
          <p:cNvPicPr>
            <a:picLocks noChangeAspect="1"/>
          </p:cNvPicPr>
          <p:nvPr/>
        </p:nvPicPr>
        <p:blipFill>
          <a:blip r:embed="rId8"/>
          <a:srcRect/>
          <a:stretch>
            <a:fillRect/>
          </a:stretch>
        </p:blipFill>
        <p:spPr>
          <a:xfrm>
            <a:off x="7662545" y="5757863"/>
            <a:ext cx="1481455" cy="891540"/>
          </a:xfrm>
          <a:prstGeom prst="rect">
            <a:avLst/>
          </a:prstGeom>
        </p:spPr>
      </p:pic>
      <p:sp>
        <p:nvSpPr>
          <p:cNvPr id="5" name="文本框 4"/>
          <p:cNvSpPr txBox="1"/>
          <p:nvPr/>
        </p:nvSpPr>
        <p:spPr>
          <a:xfrm>
            <a:off x="540385" y="692785"/>
            <a:ext cx="4119880" cy="1491615"/>
          </a:xfrm>
          <a:prstGeom prst="rect">
            <a:avLst/>
          </a:prstGeom>
          <a:noFill/>
        </p:spPr>
        <p:txBody>
          <a:bodyPr wrap="none" rtlCol="0">
            <a:spAutoFit/>
          </a:bodyPr>
          <a:p>
            <a:pPr algn="l">
              <a:lnSpc>
                <a:spcPct val="130000"/>
              </a:lnSpc>
            </a:pPr>
            <a:r>
              <a:rPr lang="zh-CN" altLang="en-US" sz="1000">
                <a:latin typeface="+mn-ea"/>
                <a:ea typeface="+mn-ea"/>
                <a:cs typeface="+mn-ea"/>
              </a:rPr>
              <a:t>各省市县农业厅、林业厅、农机管理部门、农机鉴定、渔业主管部门；</a:t>
            </a:r>
            <a:endParaRPr lang="zh-CN" altLang="en-US" sz="1000">
              <a:latin typeface="+mn-ea"/>
              <a:ea typeface="+mn-ea"/>
              <a:cs typeface="+mn-ea"/>
            </a:endParaRPr>
          </a:p>
          <a:p>
            <a:pPr algn="l">
              <a:lnSpc>
                <a:spcPct val="130000"/>
              </a:lnSpc>
            </a:pPr>
            <a:r>
              <a:rPr lang="zh-CN" altLang="en-US" sz="1000">
                <a:latin typeface="+mn-ea"/>
                <a:ea typeface="+mn-ea"/>
                <a:cs typeface="+mn-ea"/>
              </a:rPr>
              <a:t>农业示范园区、农业企业、农合组织、家庭农场； </a:t>
            </a:r>
            <a:endParaRPr lang="zh-CN" altLang="en-US" sz="1000">
              <a:latin typeface="+mn-ea"/>
              <a:ea typeface="+mn-ea"/>
              <a:cs typeface="+mn-ea"/>
            </a:endParaRPr>
          </a:p>
          <a:p>
            <a:pPr algn="l">
              <a:lnSpc>
                <a:spcPct val="130000"/>
              </a:lnSpc>
            </a:pPr>
            <a:r>
              <a:rPr lang="zh-CN" altLang="en-US" sz="1000">
                <a:latin typeface="+mn-ea"/>
                <a:ea typeface="+mn-ea"/>
                <a:cs typeface="+mn-ea"/>
              </a:rPr>
              <a:t>农业种植大户、农业合作社、批发商、代理商等。</a:t>
            </a:r>
            <a:endParaRPr lang="zh-CN" altLang="en-US" sz="1000">
              <a:latin typeface="+mn-ea"/>
              <a:ea typeface="+mn-ea"/>
              <a:cs typeface="+mn-ea"/>
            </a:endParaRPr>
          </a:p>
          <a:p>
            <a:pPr algn="l">
              <a:lnSpc>
                <a:spcPct val="130000"/>
              </a:lnSpc>
            </a:pPr>
            <a:r>
              <a:rPr lang="zh-CN" altLang="en-US" sz="1000">
                <a:latin typeface="+mn-ea"/>
                <a:ea typeface="+mn-ea"/>
                <a:cs typeface="+mn-ea"/>
              </a:rPr>
              <a:t>农机及农技推广站、水产推广站、渔业养殖大户； </a:t>
            </a:r>
            <a:endParaRPr lang="zh-CN" altLang="en-US" sz="1000">
              <a:latin typeface="+mn-ea"/>
              <a:ea typeface="+mn-ea"/>
              <a:cs typeface="+mn-ea"/>
            </a:endParaRPr>
          </a:p>
          <a:p>
            <a:pPr algn="l">
              <a:lnSpc>
                <a:spcPct val="130000"/>
              </a:lnSpc>
            </a:pPr>
            <a:r>
              <a:rPr lang="zh-CN" altLang="en-US" sz="1000">
                <a:latin typeface="+mn-ea"/>
                <a:ea typeface="+mn-ea"/>
                <a:cs typeface="+mn-ea"/>
              </a:rPr>
              <a:t>经销代理商、电商、进出口贸易商、租赁服务公司；</a:t>
            </a:r>
            <a:endParaRPr lang="zh-CN" altLang="en-US" sz="1000">
              <a:latin typeface="+mn-ea"/>
              <a:ea typeface="+mn-ea"/>
              <a:cs typeface="+mn-ea"/>
            </a:endParaRPr>
          </a:p>
          <a:p>
            <a:pPr algn="l">
              <a:lnSpc>
                <a:spcPct val="130000"/>
              </a:lnSpc>
            </a:pPr>
            <a:r>
              <a:rPr lang="zh-CN" altLang="en-US" sz="1000">
                <a:latin typeface="+mn-ea"/>
                <a:ea typeface="+mn-ea"/>
                <a:cs typeface="+mn-ea"/>
              </a:rPr>
              <a:t>农机大市场及经销公司+农机合作社+农机维修点（站）; </a:t>
            </a:r>
            <a:endParaRPr lang="zh-CN" altLang="en-US" sz="1000">
              <a:latin typeface="+mn-ea"/>
              <a:ea typeface="+mn-ea"/>
              <a:cs typeface="+mn-ea"/>
            </a:endParaRPr>
          </a:p>
          <a:p>
            <a:pPr algn="l">
              <a:lnSpc>
                <a:spcPct val="130000"/>
              </a:lnSpc>
            </a:pPr>
            <a:r>
              <a:rPr lang="zh-CN" altLang="en-US" sz="1000">
                <a:latin typeface="+mn-ea"/>
                <a:ea typeface="+mn-ea"/>
                <a:cs typeface="+mn-ea"/>
              </a:rPr>
              <a:t>各国驻华使馆/采购商、进出口贸易公司、行业协会；</a:t>
            </a:r>
            <a:endParaRPr lang="zh-CN" altLang="en-US" sz="1000">
              <a:latin typeface="+mn-ea"/>
              <a:ea typeface="+mn-ea"/>
              <a:cs typeface="+mn-ea"/>
            </a:endParaRPr>
          </a:p>
        </p:txBody>
      </p:sp>
      <p:sp>
        <p:nvSpPr>
          <p:cNvPr id="11" name="文本框 10"/>
          <p:cNvSpPr txBox="1"/>
          <p:nvPr/>
        </p:nvSpPr>
        <p:spPr>
          <a:xfrm>
            <a:off x="540385" y="260350"/>
            <a:ext cx="3154680" cy="368300"/>
          </a:xfrm>
          <a:prstGeom prst="rect">
            <a:avLst/>
          </a:prstGeom>
          <a:noFill/>
        </p:spPr>
        <p:txBody>
          <a:bodyPr wrap="none" rtlCol="0">
            <a:spAutoFit/>
          </a:bodyPr>
          <a:p>
            <a:pPr algn="l"/>
            <a:r>
              <a:rPr lang="zh-CN" altLang="en-US">
                <a:solidFill>
                  <a:schemeClr val="accent1"/>
                </a:solidFill>
                <a:latin typeface="+mj-ea"/>
                <a:ea typeface="+mj-ea"/>
              </a:rPr>
              <a:t>中国及亚洲观众工作全面邀请</a:t>
            </a:r>
            <a:endParaRPr lang="zh-CN" altLang="en-US">
              <a:solidFill>
                <a:schemeClr val="accent1"/>
              </a:solidFill>
              <a:latin typeface="+mj-ea"/>
              <a:ea typeface="+mj-ea"/>
            </a:endParaRPr>
          </a:p>
        </p:txBody>
      </p:sp>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5" name="文本框 4"/>
          <p:cNvSpPr txBox="1"/>
          <p:nvPr/>
        </p:nvSpPr>
        <p:spPr>
          <a:xfrm>
            <a:off x="540385" y="4725035"/>
            <a:ext cx="1783080" cy="368300"/>
          </a:xfrm>
          <a:prstGeom prst="rect">
            <a:avLst/>
          </a:prstGeom>
          <a:noFill/>
        </p:spPr>
        <p:txBody>
          <a:bodyPr wrap="none" rtlCol="0">
            <a:spAutoFit/>
          </a:bodyPr>
          <a:p>
            <a:r>
              <a:rPr lang="zh-CN" altLang="en-US">
                <a:solidFill>
                  <a:schemeClr val="accent2"/>
                </a:solidFill>
              </a:rPr>
              <a:t>组委会联系方式</a:t>
            </a:r>
            <a:endParaRPr lang="zh-CN" altLang="en-US">
              <a:solidFill>
                <a:schemeClr val="accent2"/>
              </a:solidFill>
            </a:endParaRPr>
          </a:p>
        </p:txBody>
      </p:sp>
      <p:sp>
        <p:nvSpPr>
          <p:cNvPr id="11" name="文本框 10"/>
          <p:cNvSpPr txBox="1"/>
          <p:nvPr/>
        </p:nvSpPr>
        <p:spPr>
          <a:xfrm>
            <a:off x="540385" y="5119370"/>
            <a:ext cx="2451735" cy="306705"/>
          </a:xfrm>
          <a:prstGeom prst="rect">
            <a:avLst/>
          </a:prstGeom>
          <a:noFill/>
        </p:spPr>
        <p:txBody>
          <a:bodyPr wrap="square" rtlCol="0">
            <a:spAutoFit/>
          </a:bodyPr>
          <a:p>
            <a:r>
              <a:rPr lang="zh-CN" altLang="en-US" sz="1400" b="1">
                <a:latin typeface="+mn-ea"/>
                <a:ea typeface="+mn-ea"/>
              </a:rPr>
              <a:t>北京恒跃展览有限公司</a:t>
            </a:r>
            <a:endParaRPr lang="zh-CN" altLang="en-US" sz="1400" b="1">
              <a:latin typeface="+mn-ea"/>
              <a:ea typeface="+mn-ea"/>
            </a:endParaRPr>
          </a:p>
        </p:txBody>
      </p:sp>
      <p:sp>
        <p:nvSpPr>
          <p:cNvPr id="14" name="文本框 13"/>
          <p:cNvSpPr txBox="1"/>
          <p:nvPr/>
        </p:nvSpPr>
        <p:spPr>
          <a:xfrm>
            <a:off x="540385" y="5463540"/>
            <a:ext cx="3638550" cy="891540"/>
          </a:xfrm>
          <a:prstGeom prst="rect">
            <a:avLst/>
          </a:prstGeom>
          <a:noFill/>
        </p:spPr>
        <p:txBody>
          <a:bodyPr wrap="none" rtlCol="0">
            <a:spAutoFit/>
          </a:bodyPr>
          <a:p>
            <a:pPr algn="l"/>
            <a:r>
              <a:rPr lang="zh-CN" altLang="en-US" sz="1300" b="1">
                <a:latin typeface="+mn-ea"/>
                <a:ea typeface="+mn-ea"/>
                <a:cs typeface="+mn-ea"/>
              </a:rPr>
              <a:t>联系人：夏</a:t>
            </a:r>
            <a:r>
              <a:rPr lang="en-US" altLang="zh-CN" sz="1300" b="1">
                <a:latin typeface="+mn-ea"/>
                <a:ea typeface="+mn-ea"/>
                <a:cs typeface="+mn-ea"/>
              </a:rPr>
              <a:t> </a:t>
            </a:r>
            <a:r>
              <a:rPr lang="zh-CN" altLang="en-US" sz="1300" b="1">
                <a:latin typeface="+mn-ea"/>
                <a:ea typeface="+mn-ea"/>
                <a:cs typeface="+mn-ea"/>
              </a:rPr>
              <a:t>莹</a:t>
            </a:r>
            <a:r>
              <a:rPr lang="en-US" altLang="zh-CN" sz="1300" b="1">
                <a:latin typeface="+mn-ea"/>
                <a:ea typeface="+mn-ea"/>
                <a:cs typeface="+mn-ea"/>
              </a:rPr>
              <a:t> 130 0300 4524</a:t>
            </a:r>
            <a:r>
              <a:rPr sz="1300">
                <a:latin typeface="+mn-ea"/>
                <a:ea typeface="+mn-ea"/>
                <a:cs typeface="+mn-ea"/>
              </a:rPr>
              <a:t>(同微信)</a:t>
            </a:r>
            <a:endParaRPr sz="1300">
              <a:latin typeface="+mn-ea"/>
              <a:ea typeface="+mn-ea"/>
              <a:cs typeface="+mn-ea"/>
            </a:endParaRPr>
          </a:p>
          <a:p>
            <a:pPr algn="l"/>
            <a:r>
              <a:rPr sz="1300" b="1">
                <a:latin typeface="+mn-ea"/>
                <a:ea typeface="+mn-ea"/>
                <a:cs typeface="+mn-ea"/>
              </a:rPr>
              <a:t>邮</a:t>
            </a:r>
            <a:r>
              <a:rPr lang="en-US" sz="1300" b="1">
                <a:latin typeface="+mn-ea"/>
                <a:ea typeface="+mn-ea"/>
                <a:cs typeface="+mn-ea"/>
              </a:rPr>
              <a:t>   </a:t>
            </a:r>
            <a:r>
              <a:rPr sz="1300" b="1">
                <a:latin typeface="+mn-ea"/>
                <a:ea typeface="+mn-ea"/>
                <a:cs typeface="+mn-ea"/>
              </a:rPr>
              <a:t>箱:</a:t>
            </a:r>
            <a:r>
              <a:rPr lang="en-US" sz="1300" b="1">
                <a:latin typeface="+mn-ea"/>
                <a:ea typeface="+mn-ea"/>
                <a:cs typeface="+mn-ea"/>
              </a:rPr>
              <a:t>728217023</a:t>
            </a:r>
            <a:r>
              <a:rPr sz="1300" b="1">
                <a:latin typeface="+mn-ea"/>
                <a:ea typeface="+mn-ea"/>
                <a:cs typeface="+mn-ea"/>
              </a:rPr>
              <a:t>@qq.com</a:t>
            </a:r>
            <a:endParaRPr sz="1300" b="1">
              <a:latin typeface="+mn-ea"/>
              <a:ea typeface="+mn-ea"/>
              <a:cs typeface="+mn-ea"/>
            </a:endParaRPr>
          </a:p>
          <a:p>
            <a:pPr algn="l"/>
            <a:r>
              <a:rPr lang="zh-CN" altLang="en-US" sz="1300" b="1">
                <a:latin typeface="+mn-ea"/>
                <a:ea typeface="+mn-ea"/>
                <a:cs typeface="+mn-ea"/>
              </a:rPr>
              <a:t>地</a:t>
            </a:r>
            <a:r>
              <a:rPr lang="en-US" altLang="zh-CN" sz="1300" b="1">
                <a:latin typeface="+mn-ea"/>
                <a:ea typeface="+mn-ea"/>
                <a:cs typeface="+mn-ea"/>
              </a:rPr>
              <a:t>   </a:t>
            </a:r>
            <a:r>
              <a:rPr lang="zh-CN" altLang="en-US" sz="1300" b="1">
                <a:latin typeface="+mn-ea"/>
                <a:ea typeface="+mn-ea"/>
                <a:cs typeface="+mn-ea"/>
              </a:rPr>
              <a:t>址：</a:t>
            </a:r>
            <a:r>
              <a:rPr lang="zh-CN" altLang="en-US" sz="1300">
                <a:latin typeface="+mn-ea"/>
                <a:ea typeface="+mn-ea"/>
                <a:cs typeface="+mn-ea"/>
              </a:rPr>
              <a:t>北京市大兴区大兴机场自贸区</a:t>
            </a:r>
            <a:r>
              <a:rPr lang="en-US" altLang="zh-CN" sz="1300">
                <a:latin typeface="+mn-ea"/>
                <a:ea typeface="+mn-ea"/>
                <a:cs typeface="+mn-ea"/>
              </a:rPr>
              <a:t>A</a:t>
            </a:r>
            <a:r>
              <a:rPr lang="zh-CN" altLang="en-US" sz="1300">
                <a:latin typeface="+mn-ea"/>
                <a:ea typeface="+mn-ea"/>
                <a:cs typeface="+mn-ea"/>
              </a:rPr>
              <a:t>栋</a:t>
            </a:r>
            <a:r>
              <a:rPr lang="en-US" altLang="zh-CN" sz="1300">
                <a:latin typeface="+mn-ea"/>
                <a:ea typeface="+mn-ea"/>
                <a:cs typeface="+mn-ea"/>
              </a:rPr>
              <a:t>0657</a:t>
            </a:r>
            <a:endParaRPr lang="en-US" altLang="zh-CN" sz="1300">
              <a:latin typeface="+mn-ea"/>
              <a:ea typeface="+mn-ea"/>
              <a:cs typeface="+mn-ea"/>
            </a:endParaRPr>
          </a:p>
          <a:p>
            <a:pPr algn="l"/>
            <a:r>
              <a:rPr lang="zh-CN" altLang="en-US" sz="1300" b="1">
                <a:latin typeface="+mj-ea"/>
                <a:ea typeface="+mj-ea"/>
                <a:sym typeface="+mn-ea"/>
              </a:rPr>
              <a:t>官方网站</a:t>
            </a:r>
            <a:r>
              <a:rPr lang="zh-CN" altLang="en-US" sz="1300">
                <a:sym typeface="+mn-ea"/>
              </a:rPr>
              <a:t>：http://www.hyame.com/</a:t>
            </a:r>
            <a:endParaRPr lang="zh-CN" altLang="en-US" sz="1300">
              <a:sym typeface="+mn-ea"/>
            </a:endParaRPr>
          </a:p>
        </p:txBody>
      </p:sp>
      <p:pic>
        <p:nvPicPr>
          <p:cNvPr id="16" name="图片 15" descr="C:\Users\Administrator\Desktop\西安农业机械展览会(已去底).jpg西安农业机械展览会(已去底)"/>
          <p:cNvPicPr>
            <a:picLocks noChangeAspect="1"/>
          </p:cNvPicPr>
          <p:nvPr/>
        </p:nvPicPr>
        <p:blipFill>
          <a:blip r:embed="rId7"/>
          <a:srcRect/>
          <a:stretch>
            <a:fillRect/>
          </a:stretch>
        </p:blipFill>
        <p:spPr>
          <a:xfrm>
            <a:off x="7668578" y="5751830"/>
            <a:ext cx="1443355" cy="868680"/>
          </a:xfrm>
          <a:prstGeom prst="rect">
            <a:avLst/>
          </a:prstGeom>
        </p:spPr>
      </p:pic>
      <p:sp>
        <p:nvSpPr>
          <p:cNvPr id="20" name="文本框 19"/>
          <p:cNvSpPr txBox="1"/>
          <p:nvPr/>
        </p:nvSpPr>
        <p:spPr>
          <a:xfrm>
            <a:off x="540385" y="351790"/>
            <a:ext cx="1097280" cy="368300"/>
          </a:xfrm>
          <a:prstGeom prst="rect">
            <a:avLst/>
          </a:prstGeom>
          <a:noFill/>
        </p:spPr>
        <p:txBody>
          <a:bodyPr wrap="none" rtlCol="0">
            <a:spAutoFit/>
          </a:bodyPr>
          <a:p>
            <a:r>
              <a:rPr lang="zh-CN" altLang="en-US">
                <a:solidFill>
                  <a:schemeClr val="accent1"/>
                </a:solidFill>
              </a:rPr>
              <a:t>日程安排</a:t>
            </a:r>
            <a:endParaRPr lang="zh-CN" altLang="en-US">
              <a:solidFill>
                <a:schemeClr val="accent1"/>
              </a:solidFill>
            </a:endParaRPr>
          </a:p>
        </p:txBody>
      </p:sp>
      <p:sp>
        <p:nvSpPr>
          <p:cNvPr id="23" name="文本框 22"/>
          <p:cNvSpPr txBox="1"/>
          <p:nvPr/>
        </p:nvSpPr>
        <p:spPr>
          <a:xfrm>
            <a:off x="540385" y="720090"/>
            <a:ext cx="2317115" cy="598805"/>
          </a:xfrm>
          <a:prstGeom prst="rect">
            <a:avLst/>
          </a:prstGeom>
          <a:noFill/>
        </p:spPr>
        <p:txBody>
          <a:bodyPr wrap="none" rtlCol="0">
            <a:spAutoFit/>
          </a:bodyPr>
          <a:p>
            <a:pPr algn="l"/>
            <a:r>
              <a:rPr lang="zh-CN" altLang="en-US" sz="1100">
                <a:latin typeface="+mn-ea"/>
                <a:ea typeface="+mn-ea"/>
                <a:cs typeface="+mn-ea"/>
              </a:rPr>
              <a:t>报到布展：202</a:t>
            </a:r>
            <a:r>
              <a:rPr lang="en-US" altLang="zh-CN" sz="1100">
                <a:latin typeface="+mn-ea"/>
                <a:ea typeface="+mn-ea"/>
                <a:cs typeface="+mn-ea"/>
              </a:rPr>
              <a:t>3</a:t>
            </a:r>
            <a:r>
              <a:rPr lang="zh-CN" altLang="en-US" sz="1100">
                <a:latin typeface="+mn-ea"/>
                <a:ea typeface="+mn-ea"/>
                <a:cs typeface="+mn-ea"/>
              </a:rPr>
              <a:t>年</a:t>
            </a:r>
            <a:r>
              <a:rPr lang="en-US" altLang="zh-CN" sz="1100">
                <a:latin typeface="+mn-ea"/>
                <a:ea typeface="+mn-ea"/>
                <a:cs typeface="+mn-ea"/>
              </a:rPr>
              <a:t>12</a:t>
            </a:r>
            <a:r>
              <a:rPr lang="zh-CN" altLang="en-US" sz="1100">
                <a:latin typeface="+mn-ea"/>
                <a:ea typeface="+mn-ea"/>
                <a:cs typeface="+mn-ea"/>
              </a:rPr>
              <a:t>月</a:t>
            </a:r>
            <a:r>
              <a:rPr lang="en-US" altLang="zh-CN" sz="1100">
                <a:latin typeface="+mn-ea"/>
                <a:ea typeface="+mn-ea"/>
                <a:cs typeface="+mn-ea"/>
              </a:rPr>
              <a:t>21</a:t>
            </a:r>
            <a:r>
              <a:rPr lang="zh-CN" altLang="en-US" sz="1100">
                <a:latin typeface="+mn-ea"/>
                <a:ea typeface="+mn-ea"/>
                <a:cs typeface="+mn-ea"/>
              </a:rPr>
              <a:t>日</a:t>
            </a:r>
            <a:endParaRPr lang="zh-CN" altLang="en-US" sz="1100">
              <a:latin typeface="+mn-ea"/>
              <a:ea typeface="+mn-ea"/>
              <a:cs typeface="+mn-ea"/>
            </a:endParaRPr>
          </a:p>
          <a:p>
            <a:pPr algn="l"/>
            <a:r>
              <a:rPr lang="zh-CN" altLang="en-US" sz="1100">
                <a:latin typeface="+mn-ea"/>
                <a:ea typeface="+mn-ea"/>
                <a:cs typeface="+mn-ea"/>
              </a:rPr>
              <a:t>参观洽谈：202</a:t>
            </a:r>
            <a:r>
              <a:rPr lang="en-US" altLang="zh-CN" sz="1100">
                <a:latin typeface="+mn-ea"/>
                <a:ea typeface="+mn-ea"/>
                <a:cs typeface="+mn-ea"/>
              </a:rPr>
              <a:t>3</a:t>
            </a:r>
            <a:r>
              <a:rPr lang="zh-CN" altLang="en-US" sz="1100">
                <a:latin typeface="+mn-ea"/>
                <a:ea typeface="+mn-ea"/>
                <a:cs typeface="+mn-ea"/>
              </a:rPr>
              <a:t>年</a:t>
            </a:r>
            <a:r>
              <a:rPr lang="en-US" altLang="zh-CN" sz="1100">
                <a:latin typeface="+mn-ea"/>
                <a:ea typeface="+mn-ea"/>
                <a:cs typeface="+mn-ea"/>
              </a:rPr>
              <a:t>12</a:t>
            </a:r>
            <a:r>
              <a:rPr lang="zh-CN" altLang="en-US" sz="1100">
                <a:latin typeface="+mn-ea"/>
                <a:ea typeface="+mn-ea"/>
                <a:cs typeface="+mn-ea"/>
              </a:rPr>
              <a:t>月</a:t>
            </a:r>
            <a:r>
              <a:rPr lang="en-US" altLang="zh-CN" sz="1100">
                <a:latin typeface="+mn-ea"/>
                <a:ea typeface="+mn-ea"/>
                <a:cs typeface="+mn-ea"/>
              </a:rPr>
              <a:t>22</a:t>
            </a:r>
            <a:r>
              <a:rPr lang="en-US" altLang="zh-CN" sz="1100">
                <a:latin typeface="+mn-ea"/>
                <a:ea typeface="+mn-ea"/>
                <a:cs typeface="+mn-ea"/>
              </a:rPr>
              <a:t>-23</a:t>
            </a:r>
            <a:r>
              <a:rPr lang="zh-CN" altLang="en-US" sz="1100">
                <a:latin typeface="+mn-ea"/>
                <a:ea typeface="+mn-ea"/>
                <a:cs typeface="+mn-ea"/>
              </a:rPr>
              <a:t>日</a:t>
            </a:r>
            <a:endParaRPr lang="zh-CN" altLang="en-US" sz="1100">
              <a:latin typeface="+mn-ea"/>
              <a:ea typeface="+mn-ea"/>
              <a:cs typeface="+mn-ea"/>
            </a:endParaRPr>
          </a:p>
          <a:p>
            <a:pPr algn="l"/>
            <a:r>
              <a:rPr lang="zh-CN" altLang="en-US" sz="1100">
                <a:latin typeface="+mn-ea"/>
                <a:ea typeface="+mn-ea"/>
                <a:cs typeface="+mn-ea"/>
              </a:rPr>
              <a:t>撤展时间：202</a:t>
            </a:r>
            <a:r>
              <a:rPr lang="en-US" altLang="zh-CN" sz="1100">
                <a:latin typeface="+mn-ea"/>
                <a:ea typeface="+mn-ea"/>
                <a:cs typeface="+mn-ea"/>
              </a:rPr>
              <a:t>3</a:t>
            </a:r>
            <a:r>
              <a:rPr lang="zh-CN" altLang="en-US" sz="1100">
                <a:latin typeface="+mn-ea"/>
                <a:ea typeface="+mn-ea"/>
                <a:cs typeface="+mn-ea"/>
              </a:rPr>
              <a:t>年</a:t>
            </a:r>
            <a:r>
              <a:rPr lang="en-US" altLang="zh-CN" sz="1100">
                <a:latin typeface="+mn-ea"/>
                <a:ea typeface="+mn-ea"/>
                <a:cs typeface="+mn-ea"/>
              </a:rPr>
              <a:t>12</a:t>
            </a:r>
            <a:r>
              <a:rPr lang="zh-CN" altLang="en-US" sz="1100">
                <a:latin typeface="+mn-ea"/>
                <a:ea typeface="+mn-ea"/>
                <a:cs typeface="+mn-ea"/>
              </a:rPr>
              <a:t>月</a:t>
            </a:r>
            <a:r>
              <a:rPr lang="en-US" altLang="zh-CN" sz="1100">
                <a:latin typeface="+mn-ea"/>
                <a:ea typeface="+mn-ea"/>
                <a:cs typeface="+mn-ea"/>
              </a:rPr>
              <a:t>23</a:t>
            </a:r>
            <a:r>
              <a:rPr lang="zh-CN" altLang="en-US" sz="1100">
                <a:latin typeface="+mn-ea"/>
                <a:ea typeface="+mn-ea"/>
                <a:cs typeface="+mn-ea"/>
              </a:rPr>
              <a:t>日1</a:t>
            </a:r>
            <a:r>
              <a:rPr lang="en-US" altLang="zh-CN" sz="1100">
                <a:latin typeface="+mn-ea"/>
                <a:ea typeface="+mn-ea"/>
                <a:cs typeface="+mn-ea"/>
              </a:rPr>
              <a:t>7</a:t>
            </a:r>
            <a:r>
              <a:rPr lang="zh-CN" altLang="en-US" sz="1100">
                <a:latin typeface="+mn-ea"/>
                <a:ea typeface="+mn-ea"/>
                <a:cs typeface="+mn-ea"/>
              </a:rPr>
              <a:t>:30</a:t>
            </a:r>
            <a:endParaRPr lang="zh-CN" altLang="en-US" sz="1100">
              <a:latin typeface="+mn-ea"/>
              <a:ea typeface="+mn-ea"/>
              <a:cs typeface="+mn-ea"/>
            </a:endParaRPr>
          </a:p>
        </p:txBody>
      </p:sp>
      <p:sp>
        <p:nvSpPr>
          <p:cNvPr id="24" name="文本框 23"/>
          <p:cNvSpPr txBox="1"/>
          <p:nvPr/>
        </p:nvSpPr>
        <p:spPr>
          <a:xfrm>
            <a:off x="539750" y="1844675"/>
            <a:ext cx="7447280" cy="1106805"/>
          </a:xfrm>
          <a:prstGeom prst="rect">
            <a:avLst/>
          </a:prstGeom>
          <a:noFill/>
        </p:spPr>
        <p:txBody>
          <a:bodyPr wrap="none" rtlCol="0">
            <a:spAutoFit/>
          </a:bodyPr>
          <a:p>
            <a:pPr algn="l"/>
            <a:r>
              <a:rPr lang="zh-CN" altLang="en-US" sz="1100">
                <a:latin typeface="+mn-ea"/>
                <a:ea typeface="+mn-ea"/>
                <a:cs typeface="+mn-ea"/>
              </a:rPr>
              <a:t>为更好地利用农机展资源，组委会设以下赞助类别，为企业做形象和品牌宣传：</a:t>
            </a:r>
            <a:endParaRPr lang="zh-CN" altLang="en-US" sz="1100">
              <a:latin typeface="+mn-ea"/>
              <a:ea typeface="+mn-ea"/>
              <a:cs typeface="+mn-ea"/>
            </a:endParaRPr>
          </a:p>
          <a:p>
            <a:pPr algn="l"/>
            <a:r>
              <a:rPr lang="zh-CN" altLang="en-US" sz="1100">
                <a:latin typeface="+mn-ea"/>
                <a:ea typeface="+mn-ea"/>
                <a:cs typeface="+mn-ea"/>
              </a:rPr>
              <a:t>冠名单位：XXX（品牌）---西安国际农业机械博览会</a:t>
            </a:r>
            <a:endParaRPr lang="zh-CN" altLang="en-US" sz="1100">
              <a:latin typeface="+mn-ea"/>
              <a:ea typeface="+mn-ea"/>
              <a:cs typeface="+mn-ea"/>
            </a:endParaRPr>
          </a:p>
          <a:p>
            <a:pPr algn="l"/>
            <a:r>
              <a:rPr lang="zh-CN" altLang="en-US" sz="1100">
                <a:latin typeface="+mn-ea"/>
                <a:ea typeface="+mn-ea"/>
                <a:cs typeface="+mn-ea"/>
              </a:rPr>
              <a:t>协办单位：XXX公司</a:t>
            </a:r>
            <a:endParaRPr lang="zh-CN" altLang="en-US" sz="1100">
              <a:latin typeface="+mn-ea"/>
              <a:ea typeface="+mn-ea"/>
              <a:cs typeface="+mn-ea"/>
            </a:endParaRPr>
          </a:p>
          <a:p>
            <a:pPr algn="l"/>
            <a:r>
              <a:rPr lang="zh-CN" altLang="en-US" sz="1100">
                <a:latin typeface="+mn-ea"/>
                <a:ea typeface="+mn-ea"/>
                <a:cs typeface="+mn-ea"/>
              </a:rPr>
              <a:t>赞助单位：XXX公司</a:t>
            </a:r>
            <a:endParaRPr lang="zh-CN" altLang="en-US" sz="1100">
              <a:latin typeface="+mn-ea"/>
              <a:ea typeface="+mn-ea"/>
              <a:cs typeface="+mn-ea"/>
            </a:endParaRPr>
          </a:p>
          <a:p>
            <a:pPr algn="l"/>
            <a:r>
              <a:rPr lang="zh-CN" altLang="en-US" sz="1100">
                <a:latin typeface="+mn-ea"/>
                <a:ea typeface="+mn-ea"/>
                <a:cs typeface="+mn-ea"/>
              </a:rPr>
              <a:t>同时欢迎行业团体、科研机构、新闻媒体等在农机展期间做相关的品牌推广、技术讲座、项目招商、行业论坛等活动。</a:t>
            </a:r>
            <a:endParaRPr lang="zh-CN" altLang="en-US" sz="1100">
              <a:latin typeface="+mn-ea"/>
              <a:ea typeface="+mn-ea"/>
              <a:cs typeface="+mn-ea"/>
            </a:endParaRPr>
          </a:p>
          <a:p>
            <a:pPr algn="l"/>
            <a:r>
              <a:rPr lang="zh-CN" altLang="en-US" sz="1100">
                <a:latin typeface="+mn-ea"/>
                <a:ea typeface="+mn-ea"/>
                <a:cs typeface="+mn-ea"/>
              </a:rPr>
              <a:t>组委会将给活动组织方提供最大的支持与帮助。</a:t>
            </a:r>
            <a:endParaRPr lang="zh-CN" altLang="en-US" sz="1100">
              <a:latin typeface="+mn-ea"/>
              <a:ea typeface="+mn-ea"/>
              <a:cs typeface="+mn-ea"/>
            </a:endParaRPr>
          </a:p>
        </p:txBody>
      </p:sp>
      <p:sp>
        <p:nvSpPr>
          <p:cNvPr id="26" name="文本框 25"/>
          <p:cNvSpPr txBox="1"/>
          <p:nvPr/>
        </p:nvSpPr>
        <p:spPr>
          <a:xfrm>
            <a:off x="540385" y="1412875"/>
            <a:ext cx="1554480" cy="368300"/>
          </a:xfrm>
          <a:prstGeom prst="rect">
            <a:avLst/>
          </a:prstGeom>
          <a:noFill/>
        </p:spPr>
        <p:txBody>
          <a:bodyPr wrap="none" rtlCol="0">
            <a:spAutoFit/>
          </a:bodyPr>
          <a:p>
            <a:r>
              <a:rPr lang="zh-CN" altLang="en-US">
                <a:solidFill>
                  <a:schemeClr val="accent1"/>
                </a:solidFill>
              </a:rPr>
              <a:t>合作招商项目</a:t>
            </a:r>
            <a:endParaRPr lang="zh-CN" altLang="en-US">
              <a:solidFill>
                <a:schemeClr val="accent1"/>
              </a:solidFill>
            </a:endParaRPr>
          </a:p>
        </p:txBody>
      </p:sp>
      <p:sp>
        <p:nvSpPr>
          <p:cNvPr id="27" name="文本框 26"/>
          <p:cNvSpPr txBox="1"/>
          <p:nvPr/>
        </p:nvSpPr>
        <p:spPr>
          <a:xfrm>
            <a:off x="540385" y="3213100"/>
            <a:ext cx="1097280" cy="368300"/>
          </a:xfrm>
          <a:prstGeom prst="rect">
            <a:avLst/>
          </a:prstGeom>
          <a:noFill/>
        </p:spPr>
        <p:txBody>
          <a:bodyPr wrap="none" rtlCol="0">
            <a:spAutoFit/>
          </a:bodyPr>
          <a:p>
            <a:r>
              <a:rPr lang="zh-CN" altLang="en-US">
                <a:solidFill>
                  <a:schemeClr val="accent1"/>
                </a:solidFill>
              </a:rPr>
              <a:t>注意事项</a:t>
            </a:r>
            <a:endParaRPr lang="zh-CN" altLang="en-US">
              <a:solidFill>
                <a:schemeClr val="accent1"/>
              </a:solidFill>
            </a:endParaRPr>
          </a:p>
        </p:txBody>
      </p:sp>
      <p:sp>
        <p:nvSpPr>
          <p:cNvPr id="30" name="文本框 29"/>
          <p:cNvSpPr txBox="1"/>
          <p:nvPr/>
        </p:nvSpPr>
        <p:spPr>
          <a:xfrm>
            <a:off x="611505" y="4351020"/>
            <a:ext cx="309880" cy="429895"/>
          </a:xfrm>
          <a:prstGeom prst="rect">
            <a:avLst/>
          </a:prstGeom>
          <a:noFill/>
        </p:spPr>
        <p:txBody>
          <a:bodyPr wrap="none" rtlCol="0">
            <a:spAutoFit/>
          </a:bodyPr>
          <a:p>
            <a:pPr algn="l"/>
            <a:endParaRPr lang="zh-CN" altLang="en-US" sz="1100">
              <a:latin typeface="+mn-ea"/>
              <a:ea typeface="+mn-ea"/>
              <a:cs typeface="+mn-ea"/>
            </a:endParaRPr>
          </a:p>
          <a:p>
            <a:pPr algn="l"/>
            <a:endParaRPr lang="zh-CN" altLang="en-US" sz="1100">
              <a:latin typeface="+mn-ea"/>
              <a:ea typeface="+mn-ea"/>
              <a:cs typeface="+mn-ea"/>
            </a:endParaRPr>
          </a:p>
        </p:txBody>
      </p:sp>
      <p:sp>
        <p:nvSpPr>
          <p:cNvPr id="2" name="文本框 1"/>
          <p:cNvSpPr txBox="1"/>
          <p:nvPr/>
        </p:nvSpPr>
        <p:spPr>
          <a:xfrm>
            <a:off x="540385" y="6193155"/>
            <a:ext cx="309880" cy="306705"/>
          </a:xfrm>
          <a:prstGeom prst="rect">
            <a:avLst/>
          </a:prstGeom>
          <a:noFill/>
        </p:spPr>
        <p:txBody>
          <a:bodyPr wrap="none" rtlCol="0">
            <a:spAutoFit/>
          </a:bodyPr>
          <a:p>
            <a:endParaRPr lang="en-US" altLang="zh-CN" sz="1400"/>
          </a:p>
        </p:txBody>
      </p:sp>
      <p:sp>
        <p:nvSpPr>
          <p:cNvPr id="8" name="文本框 7"/>
          <p:cNvSpPr txBox="1"/>
          <p:nvPr/>
        </p:nvSpPr>
        <p:spPr>
          <a:xfrm>
            <a:off x="611505" y="3585845"/>
            <a:ext cx="7505065" cy="937260"/>
          </a:xfrm>
          <a:prstGeom prst="rect">
            <a:avLst/>
          </a:prstGeom>
          <a:noFill/>
        </p:spPr>
        <p:txBody>
          <a:bodyPr wrap="none" rtlCol="0">
            <a:spAutoFit/>
          </a:bodyPr>
          <a:p>
            <a:pPr algn="l"/>
            <a:r>
              <a:rPr lang="zh-CN" altLang="en-US" sz="1100">
                <a:latin typeface="+mn-ea"/>
                <a:ea typeface="+mn-ea"/>
                <a:cs typeface="+mn-ea"/>
              </a:rPr>
              <a:t>1.参展单位应具备生产和经营有效期内的《营业执照》及合法的批准文件等。</a:t>
            </a:r>
            <a:endParaRPr lang="zh-CN" altLang="en-US" sz="1100">
              <a:latin typeface="+mn-ea"/>
              <a:ea typeface="+mn-ea"/>
              <a:cs typeface="+mn-ea"/>
            </a:endParaRPr>
          </a:p>
          <a:p>
            <a:pPr algn="l"/>
            <a:r>
              <a:rPr lang="zh-CN" altLang="en-US" sz="1100">
                <a:latin typeface="+mn-ea"/>
                <a:ea typeface="+mn-ea"/>
                <a:cs typeface="+mn-ea"/>
              </a:rPr>
              <a:t>2.展位分配原则：“先申请，先付款，先安排”。</a:t>
            </a:r>
            <a:endParaRPr lang="zh-CN" altLang="en-US" sz="1100">
              <a:latin typeface="+mn-ea"/>
              <a:ea typeface="+mn-ea"/>
              <a:cs typeface="+mn-ea"/>
            </a:endParaRPr>
          </a:p>
          <a:p>
            <a:pPr algn="l"/>
            <a:r>
              <a:rPr lang="zh-CN" altLang="en-US" sz="1100">
                <a:latin typeface="+mn-ea"/>
                <a:ea typeface="+mn-ea"/>
                <a:cs typeface="+mn-ea"/>
              </a:rPr>
              <a:t>3.参展单位在选定展位后请认真填写《参展申请及合约表》，加盖公章后传真或电邮至大会组委会。</a:t>
            </a:r>
            <a:endParaRPr lang="zh-CN" altLang="en-US" sz="1100">
              <a:latin typeface="+mn-ea"/>
              <a:ea typeface="+mn-ea"/>
              <a:cs typeface="+mn-ea"/>
            </a:endParaRPr>
          </a:p>
          <a:p>
            <a:pPr algn="l"/>
            <a:r>
              <a:rPr lang="zh-CN" altLang="en-US" sz="1100">
                <a:latin typeface="+mn-ea"/>
                <a:ea typeface="+mn-ea"/>
                <a:cs typeface="+mn-ea"/>
              </a:rPr>
              <a:t>4.申请展位2个工作日内将参展费用电汇或交至组织单位，过期不付款者，组委会有权变更原定展位或取消其参展资格。</a:t>
            </a:r>
            <a:endParaRPr lang="zh-CN" altLang="en-US" sz="1100">
              <a:latin typeface="+mn-ea"/>
              <a:ea typeface="+mn-ea"/>
              <a:cs typeface="+mn-ea"/>
            </a:endParaRPr>
          </a:p>
          <a:p>
            <a:pPr algn="l"/>
            <a:r>
              <a:rPr lang="zh-CN" altLang="en-US" sz="1100">
                <a:latin typeface="+mn-ea"/>
                <a:ea typeface="+mn-ea"/>
                <a:cs typeface="+mn-ea"/>
              </a:rPr>
              <a:t>5.参展商在汇出各项费用后，请将银行汇款单传真至组织单位。</a:t>
            </a:r>
            <a:endParaRPr lang="zh-CN" altLang="en-US" sz="1100">
              <a:latin typeface="+mn-ea"/>
              <a:ea typeface="+mn-ea"/>
              <a:cs typeface="+mn-ea"/>
            </a:endParaRPr>
          </a:p>
        </p:txBody>
      </p:sp>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TYPE" val="i"/>
  <p:tag name="KSO_WM_UNIT_INDEX" val="1"/>
  <p:tag name="KSO_WM_SLIDE_BACKGROUND_MASK_FLAG" val="1"/>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TYPE" val="i"/>
  <p:tag name="KSO_WM_UNIT_INDEX" val="2"/>
  <p:tag name="KSO_WM_SLIDE_BACKGROUND_MASK_FLAG" val="1"/>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70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703"/>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AG_VERSION" val="1.0"/>
  <p:tag name="KSO_WM_BEAUTIFY_FLAG" val="#wm#"/>
  <p:tag name="KSO_WM_TEMPLATE_CATEGORY" val="custom"/>
  <p:tag name="KSO_WM_TEMPLATE_INDEX" val="20205703"/>
  <p:tag name="KSO_WM_TEMPLATE_SUBCATEGORY" val="0"/>
  <p:tag name="KSO_WM_TEMPLATE_MASTER_TYPE" val="1"/>
  <p:tag name="KSO_WM_TEMPLATE_COLOR_TYPE" val="1"/>
  <p:tag name="KSO_WM_TEMPLATE_MASTER_THUMB_INDEX" val="12"/>
  <p:tag name="KSO_WM_TEMPLATE_THUMBS_INDEX" val="1、4、7、9、12、16、17、19、20、21、22、23、26、31、34、35、36"/>
</p:tagLst>
</file>

<file path=ppt/tags/tag147.xml><?xml version="1.0" encoding="utf-8"?>
<p:tagLst xmlns:p="http://schemas.openxmlformats.org/presentationml/2006/main">
  <p:tag name="KSO_WM_UNIT_PLACING_PICTURE_USER_VIEWPORT" val="{&quot;height&quot;:2560,&quot;width&quot;:2762}"/>
</p:tagLst>
</file>

<file path=ppt/tags/tag1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be46032-1fc7-4faa-b270-de4d268f48db}"/>
  <p:tag name="KSO_WM_UNIT_TYPE" val="i"/>
</p:tagLst>
</file>

<file path=ppt/tags/tag1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a94d4a4-b155-420a-8322-bf5f019499d9}"/>
  <p:tag name="KSO_WM_UNIT_TYPE" val="i"/>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5.xml><?xml version="1.0" encoding="utf-8"?>
<p:tagLst xmlns:p="http://schemas.openxmlformats.org/presentationml/2006/main">
  <p:tag name="KSO_WM_SLIDE_BK_DARK_LIGHT" val="2"/>
  <p:tag name="KSO_WM_SLIDE_BACKGROUND_TYPE" val="general"/>
</p:tagLst>
</file>

<file path=ppt/tags/tag1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be46032-1fc7-4faa-b270-de4d268f48db}"/>
  <p:tag name="KSO_WM_UNIT_TYPE" val="i"/>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a94d4a4-b155-420a-8322-bf5f019499d9}"/>
  <p:tag name="KSO_WM_UNIT_TYPE" val="i"/>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K_DARK_LIGHT" val="2"/>
  <p:tag name="KSO_WM_SLIDE_BACKGROUND_TYPE" val="general"/>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be46032-1fc7-4faa-b270-de4d268f48db}"/>
  <p:tag name="KSO_WM_UNIT_TYPE" val="i"/>
</p:tagLst>
</file>

<file path=ppt/tags/tag1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a94d4a4-b155-420a-8322-bf5f019499d9}"/>
  <p:tag name="KSO_WM_UNIT_TYPE" val="i"/>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K_DARK_LIGHT" val="2"/>
  <p:tag name="KSO_WM_SLIDE_BACKGROUND_TYPE" val="general"/>
</p:tagLst>
</file>

<file path=ppt/tags/tag1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be46032-1fc7-4faa-b270-de4d268f48db}"/>
  <p:tag name="KSO_WM_UNIT_TYPE" val="i"/>
</p:tagLst>
</file>

<file path=ppt/tags/tag1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a94d4a4-b155-420a-8322-bf5f019499d9}"/>
  <p:tag name="KSO_WM_UNIT_TYPE" val="i"/>
</p:tagLst>
</file>

<file path=ppt/tags/tag167.xml><?xml version="1.0" encoding="utf-8"?>
<p:tagLst xmlns:p="http://schemas.openxmlformats.org/presentationml/2006/main">
  <p:tag name="KSO_WM_SLIDE_BK_DARK_LIGHT" val="2"/>
  <p:tag name="KSO_WM_SLIDE_BACKGROUND_TYPE" val="general"/>
</p:tagLst>
</file>

<file path=ppt/tags/tag168.xml><?xml version="1.0" encoding="utf-8"?>
<p:tagLst xmlns:p="http://schemas.openxmlformats.org/presentationml/2006/main">
  <p:tag name="KSO_WPP_MARK_KEY" val="dd6c6bfb-6208-4ef1-b233-20832dc20db7"/>
  <p:tag name="COMMONDATA" val="eyJoZGlkIjoiN2Q1MzA5MzZkODcwMDA2NTMzMmNjNWZkOThiZTY2NDA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2"/>
  <p:tag name="KSO_WM_UNIT_TYPE" val="y"/>
  <p:tag name="KSO_WM_UNIT_INDEX" val="2"/>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be46032-1fc7-4faa-b270-de4d268f48db}"/>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a94d4a4-b155-420a-8322-bf5f019499d9}"/>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032601">
      <a:dk1>
        <a:sysClr val="windowText" lastClr="000000"/>
      </a:dk1>
      <a:lt1>
        <a:sysClr val="window" lastClr="FFFFFF"/>
      </a:lt1>
      <a:dk2>
        <a:srgbClr val="F2F3EC"/>
      </a:dk2>
      <a:lt2>
        <a:srgbClr val="FFFFFF"/>
      </a:lt2>
      <a:accent1>
        <a:srgbClr val="7B8C34"/>
      </a:accent1>
      <a:accent2>
        <a:srgbClr val="6D8946"/>
      </a:accent2>
      <a:accent3>
        <a:srgbClr val="5F8557"/>
      </a:accent3>
      <a:accent4>
        <a:srgbClr val="508269"/>
      </a:accent4>
      <a:accent5>
        <a:srgbClr val="427E7A"/>
      </a:accent5>
      <a:accent6>
        <a:srgbClr val="347B8C"/>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2364</Words>
  <Application>WPS 演示</Application>
  <PresentationFormat/>
  <Paragraphs>113</Paragraphs>
  <Slides>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vt:i4>
      </vt:variant>
    </vt:vector>
  </HeadingPairs>
  <TitlesOfParts>
    <vt:vector size="15" baseType="lpstr">
      <vt:lpstr>Arial</vt:lpstr>
      <vt:lpstr>宋体</vt:lpstr>
      <vt:lpstr>Wingdings</vt:lpstr>
      <vt:lpstr>微软雅黑</vt:lpstr>
      <vt:lpstr>汉仪旗黑-85S</vt:lpstr>
      <vt:lpstr>黑体</vt:lpstr>
      <vt:lpstr>Arial Unicode MS</vt:lpstr>
      <vt:lpstr>Calibri</vt:lpstr>
      <vt:lpstr>默认设计模板</vt:lpstr>
      <vt:lpstr>2_Office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2023合肥国际畜牧业暨养殖设备展览会 2023 Hefei International Animal Husbandry and Breeding Equipment Exhibition</dc:title>
  <dc:creator>Administrator</dc:creator>
  <cp:lastModifiedBy>WPS_1676085816</cp:lastModifiedBy>
  <cp:revision>49</cp:revision>
  <dcterms:created xsi:type="dcterms:W3CDTF">2022-09-14T13:15:00Z</dcterms:created>
  <dcterms:modified xsi:type="dcterms:W3CDTF">2023-08-08T08:56:43Z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416A1B0D572E4B5387D341CBB7DB873F</vt:lpwstr>
  </property>
</Properties>
</file>