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40.svg" ContentType="image/svg+xml"/>
  <Override PartName="/ppt/media/image42.svg" ContentType="image/svg+xml"/>
  <Override PartName="/ppt/media/image44.svg" ContentType="image/svg+xml"/>
  <Override PartName="/ppt/media/image46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56" r:id="rId4"/>
  </p:sldMasterIdLst>
  <p:notesMasterIdLst>
    <p:notesMasterId r:id="rId15"/>
  </p:notesMasterIdLst>
  <p:sldIdLst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251"/>
    <a:srgbClr val="4E9150"/>
    <a:srgbClr val="4F94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61" autoAdjust="0"/>
    <p:restoredTop sz="94660"/>
  </p:normalViewPr>
  <p:slideViewPr>
    <p:cSldViewPr snapToGrid="0">
      <p:cViewPr>
        <p:scale>
          <a:sx n="95" d="100"/>
          <a:sy n="95" d="100"/>
        </p:scale>
        <p:origin x="9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309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9.xml"/><Relationship Id="rId13" Type="http://schemas.openxmlformats.org/officeDocument/2006/relationships/tags" Target="../tags/tag26.xml"/><Relationship Id="rId12" Type="http://schemas.openxmlformats.org/officeDocument/2006/relationships/tags" Target="../tags/tag25.xml"/><Relationship Id="rId11" Type="http://schemas.openxmlformats.org/officeDocument/2006/relationships/tags" Target="../tags/tag24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tags" Target="../tags/tag2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4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image" Target="file:///C:\Users\1V994W2\Documents\Tencent%20Files\574576071\FileRecv\&#25340;&#35013;&#32032;&#26448;\&#25913;left\\43\subject_holdright_78,145,80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7.xml"/><Relationship Id="rId12" Type="http://schemas.openxmlformats.org/officeDocument/2006/relationships/tags" Target="../tags/tag43.xml"/><Relationship Id="rId11" Type="http://schemas.openxmlformats.org/officeDocument/2006/relationships/tags" Target="../tags/tag42.xml"/><Relationship Id="rId10" Type="http://schemas.openxmlformats.org/officeDocument/2006/relationships/tags" Target="../tags/tag41.xml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7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5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2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4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lef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7498080" y="2194560"/>
            <a:ext cx="4389120" cy="246888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73152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32912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995680" y="2480310"/>
            <a:ext cx="4359275" cy="533400"/>
          </a:xfrm>
        </p:spPr>
        <p:txBody>
          <a:bodyPr vert="horz" wrap="square" lIns="90170" tIns="46990" rIns="90170" bIns="46990" anchor="b" anchorCtr="0">
            <a:normAutofit/>
          </a:bodyPr>
          <a:lstStyle>
            <a:lvl1pPr marL="457200" marR="0" indent="-457200" algn="l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400" b="0" spc="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995045" y="3129280"/>
            <a:ext cx="4359910" cy="1172210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6600" b="0" spc="7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0"/>
            <a:ext cx="720090" cy="46582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1471910" y="6392179"/>
            <a:ext cx="720090" cy="465821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632912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email"/>
          <a:stretch>
            <a:fillRect/>
          </a:stretch>
        </p:blipFill>
        <p:spPr>
          <a:xfrm>
            <a:off x="10571797" y="5809903"/>
            <a:ext cx="1620202" cy="1048097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email"/>
          <a:stretch>
            <a:fillRect/>
          </a:stretch>
        </p:blipFill>
        <p:spPr>
          <a:xfrm>
            <a:off x="0" y="5668021"/>
            <a:ext cx="1620202" cy="118997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/>
            <a:fld id="{2E3AAC11-D570-4EA9-AFC0-30FB72BA45EB}" type="datetimeFigureOut">
              <a:rPr lang="zh-CN" altLang="en-US" sz="2400" smtClean="0">
                <a:solidFill>
                  <a:prstClr val="black"/>
                </a:solidFill>
              </a:rPr>
            </a:fld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1219200"/>
            <a:endParaRPr lang="zh-CN" altLang="en-US" sz="2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1219200"/>
            <a:fld id="{55ECCFAA-F4FB-487C-9F1E-C8836D0C3DC9}" type="slidenum">
              <a:rPr lang="zh-CN" altLang="en-US" sz="2400" smtClean="0">
                <a:solidFill>
                  <a:prstClr val="black"/>
                </a:solidFill>
              </a:rPr>
            </a:fld>
            <a:endParaRPr lang="zh-CN" altLang="en-US" sz="240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938530" y="3177540"/>
            <a:ext cx="4826000" cy="1624330"/>
          </a:xfrm>
        </p:spPr>
        <p:txBody>
          <a:bodyPr vert="horz" wrap="square" lIns="90170" tIns="46990" rIns="90170" bIns="4699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spc="15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938848" y="2056449"/>
            <a:ext cx="4825365" cy="970915"/>
          </a:xfrm>
        </p:spPr>
        <p:txBody>
          <a:bodyPr vert="horz" wrap="square" lIns="90170" tIns="46990" rIns="90170" bIns="46990" anchor="b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600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email"/>
          <a:stretch>
            <a:fillRect/>
          </a:stretch>
        </p:blipFill>
        <p:spPr>
          <a:xfrm>
            <a:off x="0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4582479" y="2610168"/>
            <a:ext cx="4932045" cy="1637665"/>
          </a:xfrm>
        </p:spPr>
        <p:txBody>
          <a:bodyPr vert="horz" wrap="square" lIns="90170" tIns="46990" rIns="90170" bIns="46990" anchor="ctr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Font typeface="Arial" panose="020B0604020202020204" pitchFamily="34" charset="0"/>
              <a:buNone/>
              <a:defRPr sz="8000" b="0" spc="8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5" Type="http://schemas.openxmlformats.org/officeDocument/2006/relationships/theme" Target="../theme/theme3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8.xml"/><Relationship Id="rId19" Type="http://schemas.openxmlformats.org/officeDocument/2006/relationships/tags" Target="../tags/tag133.xml"/><Relationship Id="rId18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44.xml"/><Relationship Id="rId7" Type="http://schemas.openxmlformats.org/officeDocument/2006/relationships/image" Target="../media/image7.png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image" Target="../media/image6.jpeg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47.xml"/><Relationship Id="rId14" Type="http://schemas.openxmlformats.org/officeDocument/2006/relationships/image" Target="../media/image11.svg"/><Relationship Id="rId13" Type="http://schemas.openxmlformats.org/officeDocument/2006/relationships/image" Target="../media/image10.png"/><Relationship Id="rId12" Type="http://schemas.openxmlformats.org/officeDocument/2006/relationships/tags" Target="../tags/tag146.xml"/><Relationship Id="rId11" Type="http://schemas.openxmlformats.org/officeDocument/2006/relationships/image" Target="../media/image9.png"/><Relationship Id="rId10" Type="http://schemas.openxmlformats.org/officeDocument/2006/relationships/tags" Target="../tags/tag145.xml"/><Relationship Id="rId1" Type="http://schemas.openxmlformats.org/officeDocument/2006/relationships/tags" Target="../tags/tag139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9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3.xml"/><Relationship Id="rId17" Type="http://schemas.openxmlformats.org/officeDocument/2006/relationships/tags" Target="../tags/tag308.xml"/><Relationship Id="rId16" Type="http://schemas.openxmlformats.org/officeDocument/2006/relationships/tags" Target="../tags/tag307.xml"/><Relationship Id="rId15" Type="http://schemas.openxmlformats.org/officeDocument/2006/relationships/tags" Target="../tags/tag306.xml"/><Relationship Id="rId14" Type="http://schemas.openxmlformats.org/officeDocument/2006/relationships/image" Target="../media/image6.jpeg"/><Relationship Id="rId13" Type="http://schemas.openxmlformats.org/officeDocument/2006/relationships/tags" Target="../tags/tag305.xml"/><Relationship Id="rId12" Type="http://schemas.openxmlformats.org/officeDocument/2006/relationships/tags" Target="../tags/tag304.xml"/><Relationship Id="rId11" Type="http://schemas.openxmlformats.org/officeDocument/2006/relationships/image" Target="../media/image49.png"/><Relationship Id="rId10" Type="http://schemas.openxmlformats.org/officeDocument/2006/relationships/tags" Target="../tags/tag303.xml"/><Relationship Id="rId1" Type="http://schemas.openxmlformats.org/officeDocument/2006/relationships/tags" Target="../tags/tag298.xml"/></Relationships>
</file>

<file path=ppt/slides/_rels/slide2.xml.rels><?xml version="1.0" encoding="UTF-8" standalone="yes"?>
<Relationships xmlns="http://schemas.openxmlformats.org/package/2006/relationships"><Relationship Id="rId9" Type="http://schemas.microsoft.com/office/2007/relationships/hdphoto" Target="../media/image13.wdp"/><Relationship Id="rId8" Type="http://schemas.openxmlformats.org/officeDocument/2006/relationships/image" Target="../media/image12.jpeg"/><Relationship Id="rId7" Type="http://schemas.openxmlformats.org/officeDocument/2006/relationships/tags" Target="../tags/tag15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49.xml"/><Relationship Id="rId3" Type="http://schemas.openxmlformats.org/officeDocument/2006/relationships/image" Target="file:///C:\Users\1V994W2\PycharmProjects\PPT_Background_Generation/pic_temp/0_pic_quater_left_up.png" TargetMode="External"/><Relationship Id="rId20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9" Type="http://schemas.openxmlformats.org/officeDocument/2006/relationships/tags" Target="../tags/tag159.xml"/><Relationship Id="rId18" Type="http://schemas.openxmlformats.org/officeDocument/2006/relationships/image" Target="../media/image14.jpeg"/><Relationship Id="rId17" Type="http://schemas.openxmlformats.org/officeDocument/2006/relationships/tags" Target="../tags/tag158.xml"/><Relationship Id="rId16" Type="http://schemas.openxmlformats.org/officeDocument/2006/relationships/tags" Target="../tags/tag157.xml"/><Relationship Id="rId15" Type="http://schemas.openxmlformats.org/officeDocument/2006/relationships/tags" Target="../tags/tag156.xml"/><Relationship Id="rId14" Type="http://schemas.openxmlformats.org/officeDocument/2006/relationships/tags" Target="../tags/tag155.xml"/><Relationship Id="rId13" Type="http://schemas.openxmlformats.org/officeDocument/2006/relationships/tags" Target="../tags/tag154.xml"/><Relationship Id="rId12" Type="http://schemas.openxmlformats.org/officeDocument/2006/relationships/tags" Target="../tags/tag153.xml"/><Relationship Id="rId11" Type="http://schemas.openxmlformats.org/officeDocument/2006/relationships/tags" Target="../tags/tag152.xml"/><Relationship Id="rId10" Type="http://schemas.openxmlformats.org/officeDocument/2006/relationships/tags" Target="../tags/tag151.xml"/><Relationship Id="rId1" Type="http://schemas.openxmlformats.org/officeDocument/2006/relationships/tags" Target="../tags/tag14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61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3.xml"/><Relationship Id="rId13" Type="http://schemas.openxmlformats.org/officeDocument/2006/relationships/tags" Target="../tags/tag166.xml"/><Relationship Id="rId12" Type="http://schemas.openxmlformats.org/officeDocument/2006/relationships/image" Target="../media/image6.jpeg"/><Relationship Id="rId11" Type="http://schemas.openxmlformats.org/officeDocument/2006/relationships/tags" Target="../tags/tag165.xml"/><Relationship Id="rId10" Type="http://schemas.openxmlformats.org/officeDocument/2006/relationships/image" Target="../media/image15.jpeg"/><Relationship Id="rId1" Type="http://schemas.openxmlformats.org/officeDocument/2006/relationships/tags" Target="../tags/tag16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71.xml"/><Relationship Id="rId8" Type="http://schemas.openxmlformats.org/officeDocument/2006/relationships/tags" Target="../tags/tag170.xml"/><Relationship Id="rId7" Type="http://schemas.openxmlformats.org/officeDocument/2006/relationships/tags" Target="../tags/tag169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6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7" Type="http://schemas.openxmlformats.org/officeDocument/2006/relationships/slideLayout" Target="../slideLayouts/slideLayout13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image" Target="../media/image16.jpeg"/><Relationship Id="rId12" Type="http://schemas.openxmlformats.org/officeDocument/2006/relationships/tags" Target="../tags/tag174.xml"/><Relationship Id="rId11" Type="http://schemas.openxmlformats.org/officeDocument/2006/relationships/tags" Target="../tags/tag173.xml"/><Relationship Id="rId10" Type="http://schemas.openxmlformats.org/officeDocument/2006/relationships/tags" Target="../tags/tag172.xml"/><Relationship Id="rId1" Type="http://schemas.openxmlformats.org/officeDocument/2006/relationships/tags" Target="../tags/tag16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79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tags" Target="../tags/tag184.xml"/><Relationship Id="rId11" Type="http://schemas.openxmlformats.org/officeDocument/2006/relationships/tags" Target="../tags/tag183.xml"/><Relationship Id="rId10" Type="http://schemas.openxmlformats.org/officeDocument/2006/relationships/tags" Target="../tags/tag182.xml"/><Relationship Id="rId1" Type="http://schemas.openxmlformats.org/officeDocument/2006/relationships/tags" Target="../tags/tag178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186.xml"/><Relationship Id="rId3" Type="http://schemas.openxmlformats.org/officeDocument/2006/relationships/image" Target="file:///C:\Users\1V994W2\PycharmProjects\PPT_Background_Generation/pic_temp/0_pic_quater_left_up.png" TargetMode="External"/><Relationship Id="rId21" Type="http://schemas.openxmlformats.org/officeDocument/2006/relationships/slideLayout" Target="../slideLayouts/slideLayout13.xml"/><Relationship Id="rId20" Type="http://schemas.openxmlformats.org/officeDocument/2006/relationships/tags" Target="../tags/tag200.xml"/><Relationship Id="rId2" Type="http://schemas.openxmlformats.org/officeDocument/2006/relationships/image" Target="../media/image2.png"/><Relationship Id="rId19" Type="http://schemas.openxmlformats.org/officeDocument/2006/relationships/tags" Target="../tags/tag199.xml"/><Relationship Id="rId18" Type="http://schemas.openxmlformats.org/officeDocument/2006/relationships/tags" Target="../tags/tag198.xml"/><Relationship Id="rId17" Type="http://schemas.openxmlformats.org/officeDocument/2006/relationships/tags" Target="../tags/tag197.xml"/><Relationship Id="rId16" Type="http://schemas.openxmlformats.org/officeDocument/2006/relationships/tags" Target="../tags/tag196.xml"/><Relationship Id="rId15" Type="http://schemas.openxmlformats.org/officeDocument/2006/relationships/tags" Target="../tags/tag195.xml"/><Relationship Id="rId14" Type="http://schemas.openxmlformats.org/officeDocument/2006/relationships/tags" Target="../tags/tag194.xml"/><Relationship Id="rId13" Type="http://schemas.openxmlformats.org/officeDocument/2006/relationships/tags" Target="../tags/tag193.xml"/><Relationship Id="rId12" Type="http://schemas.openxmlformats.org/officeDocument/2006/relationships/tags" Target="../tags/tag192.xml"/><Relationship Id="rId11" Type="http://schemas.openxmlformats.org/officeDocument/2006/relationships/tags" Target="../tags/tag191.xml"/><Relationship Id="rId10" Type="http://schemas.openxmlformats.org/officeDocument/2006/relationships/tags" Target="../tags/tag190.xml"/><Relationship Id="rId1" Type="http://schemas.openxmlformats.org/officeDocument/2006/relationships/tags" Target="../tags/tag18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2" Type="http://schemas.openxmlformats.org/officeDocument/2006/relationships/slideLayout" Target="../slideLayouts/slideLayout13.xml"/><Relationship Id="rId71" Type="http://schemas.openxmlformats.org/officeDocument/2006/relationships/tags" Target="../tags/tag244.xml"/><Relationship Id="rId70" Type="http://schemas.openxmlformats.org/officeDocument/2006/relationships/tags" Target="../tags/tag243.xml"/><Relationship Id="rId7" Type="http://schemas.openxmlformats.org/officeDocument/2006/relationships/tags" Target="../tags/tag203.xml"/><Relationship Id="rId69" Type="http://schemas.openxmlformats.org/officeDocument/2006/relationships/tags" Target="../tags/tag242.xml"/><Relationship Id="rId68" Type="http://schemas.openxmlformats.org/officeDocument/2006/relationships/image" Target="../media/image40.svg"/><Relationship Id="rId67" Type="http://schemas.openxmlformats.org/officeDocument/2006/relationships/image" Target="../media/image39.png"/><Relationship Id="rId66" Type="http://schemas.openxmlformats.org/officeDocument/2006/relationships/tags" Target="../tags/tag241.xml"/><Relationship Id="rId65" Type="http://schemas.openxmlformats.org/officeDocument/2006/relationships/image" Target="../media/image38.png"/><Relationship Id="rId64" Type="http://schemas.openxmlformats.org/officeDocument/2006/relationships/tags" Target="../tags/tag240.xml"/><Relationship Id="rId63" Type="http://schemas.openxmlformats.org/officeDocument/2006/relationships/image" Target="../media/image37.png"/><Relationship Id="rId62" Type="http://schemas.openxmlformats.org/officeDocument/2006/relationships/tags" Target="../tags/tag239.xml"/><Relationship Id="rId61" Type="http://schemas.openxmlformats.org/officeDocument/2006/relationships/image" Target="../media/image36.png"/><Relationship Id="rId60" Type="http://schemas.openxmlformats.org/officeDocument/2006/relationships/tags" Target="../tags/tag238.xml"/><Relationship Id="rId6" Type="http://schemas.openxmlformats.org/officeDocument/2006/relationships/image" Target="file:///C:\Users\1V994W2\PycharmProjects\PPT_Background_Generation/pic_temp/1_pic_quater_right_up.png" TargetMode="External"/><Relationship Id="rId59" Type="http://schemas.openxmlformats.org/officeDocument/2006/relationships/image" Target="../media/image35.png"/><Relationship Id="rId58" Type="http://schemas.openxmlformats.org/officeDocument/2006/relationships/tags" Target="../tags/tag237.xml"/><Relationship Id="rId57" Type="http://schemas.openxmlformats.org/officeDocument/2006/relationships/image" Target="../media/image34.png"/><Relationship Id="rId56" Type="http://schemas.openxmlformats.org/officeDocument/2006/relationships/tags" Target="../tags/tag236.xml"/><Relationship Id="rId55" Type="http://schemas.openxmlformats.org/officeDocument/2006/relationships/image" Target="../media/image33.png"/><Relationship Id="rId54" Type="http://schemas.openxmlformats.org/officeDocument/2006/relationships/tags" Target="../tags/tag235.xml"/><Relationship Id="rId53" Type="http://schemas.openxmlformats.org/officeDocument/2006/relationships/image" Target="../media/image32.png"/><Relationship Id="rId52" Type="http://schemas.openxmlformats.org/officeDocument/2006/relationships/tags" Target="../tags/tag234.xml"/><Relationship Id="rId51" Type="http://schemas.openxmlformats.org/officeDocument/2006/relationships/image" Target="../media/image31.png"/><Relationship Id="rId50" Type="http://schemas.openxmlformats.org/officeDocument/2006/relationships/tags" Target="../tags/tag233.xml"/><Relationship Id="rId5" Type="http://schemas.openxmlformats.org/officeDocument/2006/relationships/image" Target="../media/image3.png"/><Relationship Id="rId49" Type="http://schemas.openxmlformats.org/officeDocument/2006/relationships/image" Target="../media/image30.png"/><Relationship Id="rId48" Type="http://schemas.openxmlformats.org/officeDocument/2006/relationships/tags" Target="../tags/tag232.xml"/><Relationship Id="rId47" Type="http://schemas.openxmlformats.org/officeDocument/2006/relationships/tags" Target="../tags/tag231.xml"/><Relationship Id="rId46" Type="http://schemas.openxmlformats.org/officeDocument/2006/relationships/image" Target="../media/image29.png"/><Relationship Id="rId45" Type="http://schemas.openxmlformats.org/officeDocument/2006/relationships/tags" Target="../tags/tag230.xml"/><Relationship Id="rId44" Type="http://schemas.openxmlformats.org/officeDocument/2006/relationships/image" Target="../media/image28.svg"/><Relationship Id="rId43" Type="http://schemas.openxmlformats.org/officeDocument/2006/relationships/image" Target="../media/image27.png"/><Relationship Id="rId42" Type="http://schemas.openxmlformats.org/officeDocument/2006/relationships/tags" Target="../tags/tag229.xml"/><Relationship Id="rId41" Type="http://schemas.openxmlformats.org/officeDocument/2006/relationships/tags" Target="../tags/tag228.xml"/><Relationship Id="rId40" Type="http://schemas.openxmlformats.org/officeDocument/2006/relationships/image" Target="../media/image26.svg"/><Relationship Id="rId4" Type="http://schemas.openxmlformats.org/officeDocument/2006/relationships/tags" Target="../tags/tag202.xml"/><Relationship Id="rId39" Type="http://schemas.openxmlformats.org/officeDocument/2006/relationships/image" Target="../media/image25.png"/><Relationship Id="rId38" Type="http://schemas.openxmlformats.org/officeDocument/2006/relationships/tags" Target="../tags/tag227.xml"/><Relationship Id="rId37" Type="http://schemas.openxmlformats.org/officeDocument/2006/relationships/image" Target="../media/image24.svg"/><Relationship Id="rId36" Type="http://schemas.openxmlformats.org/officeDocument/2006/relationships/image" Target="../media/image23.png"/><Relationship Id="rId35" Type="http://schemas.openxmlformats.org/officeDocument/2006/relationships/tags" Target="../tags/tag226.xml"/><Relationship Id="rId34" Type="http://schemas.openxmlformats.org/officeDocument/2006/relationships/image" Target="../media/image22.svg"/><Relationship Id="rId33" Type="http://schemas.openxmlformats.org/officeDocument/2006/relationships/image" Target="../media/image21.png"/><Relationship Id="rId32" Type="http://schemas.openxmlformats.org/officeDocument/2006/relationships/tags" Target="../tags/tag225.xml"/><Relationship Id="rId31" Type="http://schemas.openxmlformats.org/officeDocument/2006/relationships/image" Target="../media/image20.svg"/><Relationship Id="rId30" Type="http://schemas.openxmlformats.org/officeDocument/2006/relationships/image" Target="../media/image19.png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224.xml"/><Relationship Id="rId28" Type="http://schemas.openxmlformats.org/officeDocument/2006/relationships/tags" Target="../tags/tag223.xml"/><Relationship Id="rId27" Type="http://schemas.openxmlformats.org/officeDocument/2006/relationships/tags" Target="../tags/tag222.xml"/><Relationship Id="rId26" Type="http://schemas.openxmlformats.org/officeDocument/2006/relationships/tags" Target="../tags/tag221.xml"/><Relationship Id="rId25" Type="http://schemas.openxmlformats.org/officeDocument/2006/relationships/tags" Target="../tags/tag220.xml"/><Relationship Id="rId24" Type="http://schemas.openxmlformats.org/officeDocument/2006/relationships/tags" Target="../tags/tag219.xml"/><Relationship Id="rId23" Type="http://schemas.openxmlformats.org/officeDocument/2006/relationships/tags" Target="../tags/tag218.xml"/><Relationship Id="rId22" Type="http://schemas.openxmlformats.org/officeDocument/2006/relationships/tags" Target="../tags/tag217.xml"/><Relationship Id="rId21" Type="http://schemas.openxmlformats.org/officeDocument/2006/relationships/tags" Target="../tags/tag216.xml"/><Relationship Id="rId20" Type="http://schemas.openxmlformats.org/officeDocument/2006/relationships/tags" Target="../tags/tag215.xml"/><Relationship Id="rId2" Type="http://schemas.openxmlformats.org/officeDocument/2006/relationships/image" Target="../media/image2.png"/><Relationship Id="rId19" Type="http://schemas.openxmlformats.org/officeDocument/2006/relationships/image" Target="../media/image18.png"/><Relationship Id="rId18" Type="http://schemas.openxmlformats.org/officeDocument/2006/relationships/tags" Target="../tags/tag214.xml"/><Relationship Id="rId17" Type="http://schemas.openxmlformats.org/officeDocument/2006/relationships/tags" Target="../tags/tag213.xml"/><Relationship Id="rId16" Type="http://schemas.openxmlformats.org/officeDocument/2006/relationships/tags" Target="../tags/tag212.xml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20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8" Type="http://schemas.openxmlformats.org/officeDocument/2006/relationships/slideLayout" Target="../slideLayouts/slideLayout13.xml"/><Relationship Id="rId47" Type="http://schemas.openxmlformats.org/officeDocument/2006/relationships/tags" Target="../tags/tag281.xml"/><Relationship Id="rId46" Type="http://schemas.openxmlformats.org/officeDocument/2006/relationships/tags" Target="../tags/tag280.xml"/><Relationship Id="rId45" Type="http://schemas.openxmlformats.org/officeDocument/2006/relationships/tags" Target="../tags/tag279.xml"/><Relationship Id="rId44" Type="http://schemas.openxmlformats.org/officeDocument/2006/relationships/image" Target="../media/image46.svg"/><Relationship Id="rId43" Type="http://schemas.openxmlformats.org/officeDocument/2006/relationships/image" Target="../media/image45.png"/><Relationship Id="rId42" Type="http://schemas.openxmlformats.org/officeDocument/2006/relationships/tags" Target="../tags/tag278.xml"/><Relationship Id="rId41" Type="http://schemas.openxmlformats.org/officeDocument/2006/relationships/image" Target="../media/image44.svg"/><Relationship Id="rId40" Type="http://schemas.openxmlformats.org/officeDocument/2006/relationships/image" Target="../media/image43.png"/><Relationship Id="rId4" Type="http://schemas.openxmlformats.org/officeDocument/2006/relationships/tags" Target="../tags/tag246.xml"/><Relationship Id="rId39" Type="http://schemas.openxmlformats.org/officeDocument/2006/relationships/tags" Target="../tags/tag277.xml"/><Relationship Id="rId38" Type="http://schemas.openxmlformats.org/officeDocument/2006/relationships/tags" Target="../tags/tag276.xml"/><Relationship Id="rId37" Type="http://schemas.openxmlformats.org/officeDocument/2006/relationships/image" Target="../media/image42.svg"/><Relationship Id="rId36" Type="http://schemas.openxmlformats.org/officeDocument/2006/relationships/image" Target="../media/image41.png"/><Relationship Id="rId35" Type="http://schemas.openxmlformats.org/officeDocument/2006/relationships/tags" Target="../tags/tag275.xml"/><Relationship Id="rId34" Type="http://schemas.openxmlformats.org/officeDocument/2006/relationships/tags" Target="../tags/tag274.xml"/><Relationship Id="rId33" Type="http://schemas.openxmlformats.org/officeDocument/2006/relationships/tags" Target="../tags/tag273.xml"/><Relationship Id="rId32" Type="http://schemas.openxmlformats.org/officeDocument/2006/relationships/tags" Target="../tags/tag272.xml"/><Relationship Id="rId31" Type="http://schemas.openxmlformats.org/officeDocument/2006/relationships/tags" Target="../tags/tag271.xml"/><Relationship Id="rId30" Type="http://schemas.openxmlformats.org/officeDocument/2006/relationships/tags" Target="../tags/tag270.xml"/><Relationship Id="rId3" Type="http://schemas.openxmlformats.org/officeDocument/2006/relationships/image" Target="file:///C:\Users\1V994W2\PycharmProjects\PPT_Background_Generation/pic_temp/0_pic_quater_left_up.png" TargetMode="External"/><Relationship Id="rId29" Type="http://schemas.openxmlformats.org/officeDocument/2006/relationships/tags" Target="../tags/tag269.xml"/><Relationship Id="rId28" Type="http://schemas.openxmlformats.org/officeDocument/2006/relationships/tags" Target="../tags/tag268.xml"/><Relationship Id="rId27" Type="http://schemas.openxmlformats.org/officeDocument/2006/relationships/tags" Target="../tags/tag267.xml"/><Relationship Id="rId26" Type="http://schemas.openxmlformats.org/officeDocument/2006/relationships/tags" Target="../tags/tag266.xml"/><Relationship Id="rId25" Type="http://schemas.openxmlformats.org/officeDocument/2006/relationships/tags" Target="../tags/tag265.xml"/><Relationship Id="rId24" Type="http://schemas.openxmlformats.org/officeDocument/2006/relationships/tags" Target="../tags/tag264.xml"/><Relationship Id="rId23" Type="http://schemas.openxmlformats.org/officeDocument/2006/relationships/tags" Target="../tags/tag263.xml"/><Relationship Id="rId22" Type="http://schemas.openxmlformats.org/officeDocument/2006/relationships/tags" Target="../tags/tag262.xml"/><Relationship Id="rId21" Type="http://schemas.openxmlformats.org/officeDocument/2006/relationships/tags" Target="../tags/tag261.xml"/><Relationship Id="rId20" Type="http://schemas.openxmlformats.org/officeDocument/2006/relationships/tags" Target="../tags/tag260.xml"/><Relationship Id="rId2" Type="http://schemas.openxmlformats.org/officeDocument/2006/relationships/image" Target="../media/image2.png"/><Relationship Id="rId19" Type="http://schemas.openxmlformats.org/officeDocument/2006/relationships/tags" Target="../tags/tag259.xml"/><Relationship Id="rId18" Type="http://schemas.openxmlformats.org/officeDocument/2006/relationships/tags" Target="../tags/tag258.xml"/><Relationship Id="rId17" Type="http://schemas.openxmlformats.org/officeDocument/2006/relationships/tags" Target="../tags/tag257.xml"/><Relationship Id="rId16" Type="http://schemas.openxmlformats.org/officeDocument/2006/relationships/tags" Target="../tags/tag256.xml"/><Relationship Id="rId15" Type="http://schemas.openxmlformats.org/officeDocument/2006/relationships/tags" Target="../tags/tag255.xml"/><Relationship Id="rId14" Type="http://schemas.openxmlformats.org/officeDocument/2006/relationships/tags" Target="../tags/tag254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tags" Target="../tags/tag24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286.xml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image" Target="../media/image3.png"/><Relationship Id="rId4" Type="http://schemas.openxmlformats.org/officeDocument/2006/relationships/tags" Target="../tags/tag283.xml"/><Relationship Id="rId3" Type="http://schemas.openxmlformats.org/officeDocument/2006/relationships/image" Target="file:///C:\Users\1V994W2\PycharmProjects\PPT_Background_Generation/pic_temp/0_pic_quater_left_up.png" TargetMode="External"/><Relationship Id="rId23" Type="http://schemas.openxmlformats.org/officeDocument/2006/relationships/slideLayout" Target="../slideLayouts/slideLayout13.xml"/><Relationship Id="rId22" Type="http://schemas.openxmlformats.org/officeDocument/2006/relationships/tags" Target="../tags/tag297.xml"/><Relationship Id="rId21" Type="http://schemas.openxmlformats.org/officeDocument/2006/relationships/tags" Target="../tags/tag296.xml"/><Relationship Id="rId20" Type="http://schemas.openxmlformats.org/officeDocument/2006/relationships/tags" Target="../tags/tag295.xml"/><Relationship Id="rId2" Type="http://schemas.openxmlformats.org/officeDocument/2006/relationships/image" Target="../media/image2.png"/><Relationship Id="rId19" Type="http://schemas.openxmlformats.org/officeDocument/2006/relationships/image" Target="../media/image48.png"/><Relationship Id="rId18" Type="http://schemas.openxmlformats.org/officeDocument/2006/relationships/tags" Target="../tags/tag294.xml"/><Relationship Id="rId17" Type="http://schemas.openxmlformats.org/officeDocument/2006/relationships/image" Target="../media/image47.png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" Type="http://schemas.openxmlformats.org/officeDocument/2006/relationships/tags" Target="../tags/tag291.xml"/><Relationship Id="rId13" Type="http://schemas.openxmlformats.org/officeDocument/2006/relationships/tags" Target="../tags/tag290.xml"/><Relationship Id="rId12" Type="http://schemas.openxmlformats.org/officeDocument/2006/relationships/tags" Target="../tags/tag289.xml"/><Relationship Id="rId11" Type="http://schemas.openxmlformats.org/officeDocument/2006/relationships/tags" Target="../tags/tag288.xml"/><Relationship Id="rId10" Type="http://schemas.openxmlformats.org/officeDocument/2006/relationships/tags" Target="../tags/tag287.xml"/><Relationship Id="rId1" Type="http://schemas.openxmlformats.org/officeDocument/2006/relationships/tags" Target="../tags/tag2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856883" y="1280903"/>
            <a:ext cx="10367451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3200" b="1" dirty="0" smtClean="0">
                <a:solidFill>
                  <a:srgbClr val="FFFFFF"/>
                </a:solidFill>
              </a:rPr>
              <a:t> </a:t>
            </a:r>
            <a:r>
              <a:rPr lang="de-DE" sz="3200" b="1" kern="0" spc="6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2024越南（东盟）国际木工家具及家</a:t>
            </a:r>
            <a:r>
              <a:rPr lang="zh-CN" altLang="de-DE" sz="3200" b="1" kern="0" spc="6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居</a:t>
            </a:r>
            <a:r>
              <a:rPr lang="de-DE" sz="3200" b="1" kern="0" spc="6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用品博览会     </a:t>
            </a:r>
            <a:endParaRPr lang="de-DE" sz="1600" b="1" kern="0" spc="6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51" y="2503677"/>
            <a:ext cx="2570179" cy="1297365"/>
          </a:xfrm>
          <a:prstGeom prst="rect">
            <a:avLst/>
          </a:prstGeom>
        </p:spPr>
      </p:pic>
      <p:cxnSp>
        <p:nvCxnSpPr>
          <p:cNvPr id="17" name="直接连接符 16"/>
          <p:cNvCxnSpPr/>
          <p:nvPr>
            <p:custDataLst>
              <p:tags r:id="rId3"/>
            </p:custDataLst>
          </p:nvPr>
        </p:nvCxnSpPr>
        <p:spPr>
          <a:xfrm flipV="1">
            <a:off x="585152" y="3644255"/>
            <a:ext cx="0" cy="2540020"/>
          </a:xfrm>
          <a:prstGeom prst="line">
            <a:avLst/>
          </a:prstGeom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副标题 2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939165" y="5431790"/>
            <a:ext cx="4826000" cy="581025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600" b="0" u="none" strike="noStrike" kern="1200" cap="none" spc="15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4572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9144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3716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182880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r>
              <a:rPr lang="zh-CN" altLang="en-US" sz="2000" dirty="0">
                <a:solidFill>
                  <a:schemeClr val="lt1"/>
                </a:solidFill>
              </a:rPr>
              <a:t>越南专业家具及设备、配件展览会</a:t>
            </a:r>
            <a:endParaRPr lang="zh-CN" altLang="en-US" sz="2000" dirty="0">
              <a:solidFill>
                <a:schemeClr val="lt1"/>
              </a:solidFill>
            </a:endParaRPr>
          </a:p>
        </p:txBody>
      </p:sp>
      <p:sp>
        <p:nvSpPr>
          <p:cNvPr id="15" name="标题 1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938848" y="3853499"/>
            <a:ext cx="4825365" cy="970915"/>
          </a:xfrm>
          <a:prstGeom prst="rect">
            <a:avLst/>
          </a:prstGeom>
        </p:spPr>
        <p:txBody>
          <a:bodyPr vert="horz" wrap="square" lIns="90170" tIns="46990" rIns="90170" bIns="46990" rtlCol="0"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u="none" strike="noStrike" kern="1200" cap="none" spc="600" normalizeH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</a:defRPr>
            </a:lvl1pPr>
          </a:lstStyle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000" dirty="0">
                <a:solidFill>
                  <a:schemeClr val="lt1"/>
                </a:solidFill>
              </a:rPr>
              <a:t>越南·胡志明市SECC</a:t>
            </a:r>
            <a:endParaRPr lang="zh-CN" altLang="en-US" sz="2000" dirty="0">
              <a:solidFill>
                <a:schemeClr val="lt1"/>
              </a:solidFill>
            </a:endParaRPr>
          </a:p>
          <a:p>
            <a:pPr marL="0" lvl="0" indent="-28575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en-US" altLang="zh-CN" sz="2000" dirty="0">
                <a:solidFill>
                  <a:schemeClr val="lt1"/>
                </a:solidFill>
              </a:rPr>
              <a:t>2024.08.27-29</a:t>
            </a:r>
            <a:endParaRPr lang="en-US" altLang="zh-CN" sz="2000" dirty="0">
              <a:solidFill>
                <a:schemeClr val="lt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404659" y="414484"/>
            <a:ext cx="3205581" cy="568118"/>
            <a:chOff x="6995" y="780"/>
            <a:chExt cx="5050" cy="895"/>
          </a:xfrm>
        </p:grpSpPr>
        <p:pic>
          <p:nvPicPr>
            <p:cNvPr id="22" name="picture 2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8469" y="819"/>
              <a:ext cx="851" cy="856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9997" y="780"/>
              <a:ext cx="854" cy="856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11191" y="819"/>
              <a:ext cx="854" cy="856"/>
            </a:xfrm>
            <a:prstGeom prst="rect">
              <a:avLst/>
            </a:prstGeom>
          </p:spPr>
        </p:pic>
        <p:pic>
          <p:nvPicPr>
            <p:cNvPr id="13" name="图片 12" descr="3b32303038313134383bb5d8c7f2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95" y="864"/>
              <a:ext cx="810" cy="81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530985" y="1864360"/>
            <a:ext cx="9130030" cy="4095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de-DE" sz="1600" b="1" kern="0" spc="6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VIETNAM ASEAN INTERNATIONAL FURNITURE &amp; HOME ACCESSORIES FAIR 2024</a:t>
            </a:r>
            <a:endParaRPr lang="de-DE" sz="1600" b="1" kern="0" spc="6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de-DE" altLang="en-US" sz="1600" b="1" kern="0" spc="6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156" name="textbox 156"/>
          <p:cNvSpPr/>
          <p:nvPr>
            <p:custDataLst>
              <p:tags r:id="rId7"/>
            </p:custDataLst>
          </p:nvPr>
        </p:nvSpPr>
        <p:spPr>
          <a:xfrm>
            <a:off x="1263579" y="297314"/>
            <a:ext cx="4805990" cy="4940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ts val="3690"/>
              </a:lnSpc>
            </a:pPr>
            <a:r>
              <a:rPr lang="en-US" sz="2700" b="1" kern="0" spc="1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sz="2700" b="1" kern="0" spc="1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联系方式</a:t>
            </a:r>
            <a:endParaRPr lang="zh-CN" altLang="en-US" sz="2700" b="1" kern="0" spc="1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8"/>
            </p:custDataLst>
          </p:nvPr>
        </p:nvSpPr>
        <p:spPr>
          <a:xfrm>
            <a:off x="5196205" y="2635250"/>
            <a:ext cx="602488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zh-CN" altLang="en-US" b="1" dirty="0" smtClean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 smtClean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组展方</a:t>
            </a:r>
            <a:r>
              <a:rPr lang="zh-CN" altLang="zh-CN" b="1" dirty="0" smtClean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</a:t>
            </a:r>
            <a:r>
              <a:rPr lang="zh-CN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广西博越展览有限公司</a:t>
            </a:r>
            <a:endParaRPr lang="zh-CN" altLang="zh-CN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联系人：莫先生</a:t>
            </a:r>
            <a:endParaRPr lang="zh-CN" altLang="zh-CN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电  话：0771-2615369</a:t>
            </a:r>
            <a:endParaRPr lang="zh-CN" altLang="zh-CN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  机：</a:t>
            </a:r>
            <a:r>
              <a:rPr lang="en-US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15677150556</a:t>
            </a:r>
            <a:endParaRPr lang="zh-CN" altLang="zh-CN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邮  箱： 1</a:t>
            </a:r>
            <a:r>
              <a:rPr lang="en-US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002630350</a:t>
            </a:r>
            <a:r>
              <a:rPr lang="zh-CN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@qq.com</a:t>
            </a:r>
            <a:endParaRPr lang="zh-CN" altLang="zh-CN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  址：广西南宁市青秀区东葛路165号</a:t>
            </a:r>
            <a:endParaRPr lang="zh-CN" altLang="zh-CN" b="1" dirty="0">
              <a:solidFill>
                <a:schemeClr val="dk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</a:t>
            </a:r>
            <a:r>
              <a:rPr lang="zh-CN" altLang="zh-CN" b="1" dirty="0">
                <a:solidFill>
                  <a:schemeClr val="dk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绿地中央广场C2栋8层</a:t>
            </a:r>
            <a:r>
              <a:rPr lang="zh-CN" altLang="zh-CN" b="1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 </a:t>
            </a:r>
            <a:endParaRPr lang="zh-CN" altLang="zh-CN" b="1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9"/>
            </p:custDataLst>
          </p:nvPr>
        </p:nvSpPr>
        <p:spPr>
          <a:xfrm>
            <a:off x="4231005" y="2108835"/>
            <a:ext cx="76123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kern="0" spc="1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2400" b="1" kern="0" spc="1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越南（东盟）国际木工家具及家居用品博览会</a:t>
            </a:r>
            <a:endParaRPr lang="zh-CN" altLang="en-US" sz="2400" b="1" kern="0" spc="1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4" name="图片占位符 5" descr="F:/博越微信公众号/博越展览图标.png博越展览图标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rcRect l="15547" r="15547"/>
          <a:stretch>
            <a:fillRect/>
          </a:stretch>
        </p:blipFill>
        <p:spPr bwMode="auto">
          <a:xfrm>
            <a:off x="1300480" y="1310640"/>
            <a:ext cx="2739390" cy="2813685"/>
          </a:xfrm>
          <a:prstGeom prst="ellipse">
            <a:avLst/>
          </a:prstGeom>
          <a:noFill/>
          <a:ln>
            <a:solidFill>
              <a:srgbClr val="4F9251"/>
            </a:solidFill>
          </a:ln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16" name="Oval 20"/>
          <p:cNvSpPr/>
          <p:nvPr>
            <p:custDataLst>
              <p:tags r:id="rId12"/>
            </p:custDataLst>
          </p:nvPr>
        </p:nvSpPr>
        <p:spPr>
          <a:xfrm>
            <a:off x="3326765" y="1310640"/>
            <a:ext cx="713105" cy="732155"/>
          </a:xfrm>
          <a:prstGeom prst="ellipse">
            <a:avLst/>
          </a:prstGeom>
          <a:solidFill>
            <a:srgbClr val="4F9251"/>
          </a:solidFill>
          <a:ln w="12700" cap="flat" cmpd="sng" algn="ctr">
            <a:solidFill>
              <a:srgbClr val="4F925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Freeform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81070" y="1487805"/>
            <a:ext cx="370840" cy="380365"/>
          </a:xfrm>
          <a:prstGeom prst="ellipse">
            <a:avLst/>
          </a:prstGeom>
          <a:solidFill>
            <a:schemeClr val="lt1"/>
          </a:solidFill>
          <a:ln>
            <a:solidFill>
              <a:srgbClr val="0070C0"/>
            </a:solidFill>
          </a:ln>
          <a:effectLst/>
        </p:spPr>
        <p:txBody>
          <a:bodyPr wrap="none" anchor="ctr"/>
          <a:lstStyle>
            <a:defPPr>
              <a:defRPr lang="en-GB"/>
            </a:defPPr>
            <a:lvl1pPr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marL="11430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marL="16002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marL="2057400" indent="-228600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Times New Roman" panose="0202060305040502030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9pPr>
          </a:lstStyle>
          <a:p>
            <a:endParaRPr lang="en-US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52245" y="518120"/>
            <a:ext cx="2570179" cy="129736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67715" y="344170"/>
            <a:ext cx="447040" cy="447040"/>
            <a:chOff x="428" y="542"/>
            <a:chExt cx="704" cy="704"/>
          </a:xfrm>
        </p:grpSpPr>
        <p:sp>
          <p:nvSpPr>
            <p:cNvPr id="4" name="泪滴形 3"/>
            <p:cNvSpPr/>
            <p:nvPr>
              <p:custDataLst>
                <p:tags r:id="rId15"/>
              </p:custDataLst>
            </p:nvPr>
          </p:nvSpPr>
          <p:spPr>
            <a:xfrm>
              <a:off x="428" y="542"/>
              <a:ext cx="704" cy="704"/>
            </a:xfrm>
            <a:prstGeom prst="teardrop">
              <a:avLst/>
            </a:prstGeom>
            <a:solidFill>
              <a:srgbClr val="4F92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: 空心 6"/>
            <p:cNvSpPr/>
            <p:nvPr>
              <p:custDataLst>
                <p:tags r:id="rId16"/>
              </p:custDataLst>
            </p:nvPr>
          </p:nvSpPr>
          <p:spPr>
            <a:xfrm>
              <a:off x="573" y="688"/>
              <a:ext cx="413" cy="413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11" name="图片 10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18185" y="306070"/>
            <a:ext cx="38481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矩形 6"/>
          <p:cNvSpPr/>
          <p:nvPr>
            <p:custDataLst>
              <p:tags r:id="rId7"/>
            </p:custDataLst>
          </p:nvPr>
        </p:nvSpPr>
        <p:spPr>
          <a:xfrm>
            <a:off x="271780" y="228600"/>
            <a:ext cx="11748770" cy="2057400"/>
          </a:xfrm>
          <a:custGeom>
            <a:avLst/>
            <a:gdLst>
              <a:gd name="connsiteX0" fmla="*/ 0 w 12192000"/>
              <a:gd name="connsiteY0" fmla="*/ 0 h 3436523"/>
              <a:gd name="connsiteX1" fmla="*/ 12192000 w 12192000"/>
              <a:gd name="connsiteY1" fmla="*/ 0 h 3436523"/>
              <a:gd name="connsiteX2" fmla="*/ 12192000 w 12192000"/>
              <a:gd name="connsiteY2" fmla="*/ 3436523 h 3436523"/>
              <a:gd name="connsiteX3" fmla="*/ 0 w 12192000"/>
              <a:gd name="connsiteY3" fmla="*/ 3436523 h 3436523"/>
              <a:gd name="connsiteX4" fmla="*/ 0 w 12192000"/>
              <a:gd name="connsiteY4" fmla="*/ 0 h 3436523"/>
              <a:gd name="connsiteX0-1" fmla="*/ 0 w 12192000"/>
              <a:gd name="connsiteY0-2" fmla="*/ 0 h 3436523"/>
              <a:gd name="connsiteX1-3" fmla="*/ 12192000 w 12192000"/>
              <a:gd name="connsiteY1-4" fmla="*/ 0 h 3436523"/>
              <a:gd name="connsiteX2-5" fmla="*/ 12192000 w 12192000"/>
              <a:gd name="connsiteY2-6" fmla="*/ 3436523 h 3436523"/>
              <a:gd name="connsiteX3-7" fmla="*/ 5052447 w 12192000"/>
              <a:gd name="connsiteY3-8" fmla="*/ 3414688 h 3436523"/>
              <a:gd name="connsiteX4-9" fmla="*/ 0 w 12192000"/>
              <a:gd name="connsiteY4-10" fmla="*/ 3436523 h 3436523"/>
              <a:gd name="connsiteX5" fmla="*/ 0 w 12192000"/>
              <a:gd name="connsiteY5" fmla="*/ 0 h 3436523"/>
              <a:gd name="connsiteX0-11" fmla="*/ 0 w 12192000"/>
              <a:gd name="connsiteY0-12" fmla="*/ 0 h 3436523"/>
              <a:gd name="connsiteX1-13" fmla="*/ 12192000 w 12192000"/>
              <a:gd name="connsiteY1-14" fmla="*/ 0 h 3436523"/>
              <a:gd name="connsiteX2-15" fmla="*/ 12192000 w 12192000"/>
              <a:gd name="connsiteY2-16" fmla="*/ 3436523 h 3436523"/>
              <a:gd name="connsiteX3-17" fmla="*/ 3192651 w 12192000"/>
              <a:gd name="connsiteY3-18" fmla="*/ 3151217 h 3436523"/>
              <a:gd name="connsiteX4-19" fmla="*/ 5052447 w 12192000"/>
              <a:gd name="connsiteY4-20" fmla="*/ 3414688 h 3436523"/>
              <a:gd name="connsiteX5-21" fmla="*/ 0 w 12192000"/>
              <a:gd name="connsiteY5-22" fmla="*/ 3436523 h 3436523"/>
              <a:gd name="connsiteX6" fmla="*/ 0 w 12192000"/>
              <a:gd name="connsiteY6" fmla="*/ 0 h 3436523"/>
              <a:gd name="connsiteX0-23" fmla="*/ 0 w 12192000"/>
              <a:gd name="connsiteY0-24" fmla="*/ 0 h 3786656"/>
              <a:gd name="connsiteX1-25" fmla="*/ 12192000 w 12192000"/>
              <a:gd name="connsiteY1-26" fmla="*/ 0 h 3786656"/>
              <a:gd name="connsiteX2-27" fmla="*/ 12192000 w 12192000"/>
              <a:gd name="connsiteY2-28" fmla="*/ 3436523 h 3786656"/>
              <a:gd name="connsiteX3-29" fmla="*/ 6664271 w 12192000"/>
              <a:gd name="connsiteY3-30" fmla="*/ 3786647 h 3786656"/>
              <a:gd name="connsiteX4-31" fmla="*/ 5052447 w 12192000"/>
              <a:gd name="connsiteY4-32" fmla="*/ 3414688 h 3786656"/>
              <a:gd name="connsiteX5-33" fmla="*/ 0 w 12192000"/>
              <a:gd name="connsiteY5-34" fmla="*/ 3436523 h 3786656"/>
              <a:gd name="connsiteX6-35" fmla="*/ 0 w 12192000"/>
              <a:gd name="connsiteY6-36" fmla="*/ 0 h 3786656"/>
              <a:gd name="connsiteX0-37" fmla="*/ 0 w 12192000"/>
              <a:gd name="connsiteY0-38" fmla="*/ 0 h 3786656"/>
              <a:gd name="connsiteX1-39" fmla="*/ 12192000 w 12192000"/>
              <a:gd name="connsiteY1-40" fmla="*/ 0 h 3786656"/>
              <a:gd name="connsiteX2-41" fmla="*/ 12192000 w 12192000"/>
              <a:gd name="connsiteY2-42" fmla="*/ 3436523 h 3786656"/>
              <a:gd name="connsiteX3-43" fmla="*/ 6664271 w 12192000"/>
              <a:gd name="connsiteY3-44" fmla="*/ 3786647 h 3786656"/>
              <a:gd name="connsiteX4-45" fmla="*/ 3766088 w 12192000"/>
              <a:gd name="connsiteY4-46" fmla="*/ 3197712 h 3786656"/>
              <a:gd name="connsiteX5-47" fmla="*/ 0 w 12192000"/>
              <a:gd name="connsiteY5-48" fmla="*/ 3436523 h 3786656"/>
              <a:gd name="connsiteX6-49" fmla="*/ 0 w 12192000"/>
              <a:gd name="connsiteY6-50" fmla="*/ 0 h 3786656"/>
              <a:gd name="connsiteX0-51" fmla="*/ 0 w 12192000"/>
              <a:gd name="connsiteY0-52" fmla="*/ 0 h 3786656"/>
              <a:gd name="connsiteX1-53" fmla="*/ 12192000 w 12192000"/>
              <a:gd name="connsiteY1-54" fmla="*/ 0 h 3786656"/>
              <a:gd name="connsiteX2-55" fmla="*/ 12192000 w 12192000"/>
              <a:gd name="connsiteY2-56" fmla="*/ 3436523 h 3786656"/>
              <a:gd name="connsiteX3-57" fmla="*/ 6664271 w 12192000"/>
              <a:gd name="connsiteY3-58" fmla="*/ 3786647 h 3786656"/>
              <a:gd name="connsiteX4-59" fmla="*/ 3766088 w 12192000"/>
              <a:gd name="connsiteY4-60" fmla="*/ 3197712 h 3786656"/>
              <a:gd name="connsiteX5-61" fmla="*/ 0 w 12192000"/>
              <a:gd name="connsiteY5-62" fmla="*/ 3436523 h 3786656"/>
              <a:gd name="connsiteX6-63" fmla="*/ 0 w 12192000"/>
              <a:gd name="connsiteY6-64" fmla="*/ 0 h 3786656"/>
              <a:gd name="connsiteX0-65" fmla="*/ 0 w 12192000"/>
              <a:gd name="connsiteY0-66" fmla="*/ 0 h 3786656"/>
              <a:gd name="connsiteX1-67" fmla="*/ 12192000 w 12192000"/>
              <a:gd name="connsiteY1-68" fmla="*/ 0 h 3786656"/>
              <a:gd name="connsiteX2-69" fmla="*/ 12192000 w 12192000"/>
              <a:gd name="connsiteY2-70" fmla="*/ 3436523 h 3786656"/>
              <a:gd name="connsiteX3-71" fmla="*/ 6664271 w 12192000"/>
              <a:gd name="connsiteY3-72" fmla="*/ 3786647 h 3786656"/>
              <a:gd name="connsiteX4-73" fmla="*/ 3766088 w 12192000"/>
              <a:gd name="connsiteY4-74" fmla="*/ 3197712 h 3786656"/>
              <a:gd name="connsiteX5-75" fmla="*/ 0 w 12192000"/>
              <a:gd name="connsiteY5-76" fmla="*/ 3436523 h 3786656"/>
              <a:gd name="connsiteX6-77" fmla="*/ 0 w 12192000"/>
              <a:gd name="connsiteY6-78" fmla="*/ 0 h 3786656"/>
              <a:gd name="connsiteX0-79" fmla="*/ 0 w 12207498"/>
              <a:gd name="connsiteY0-80" fmla="*/ 0 h 3786651"/>
              <a:gd name="connsiteX1-81" fmla="*/ 12192000 w 12207498"/>
              <a:gd name="connsiteY1-82" fmla="*/ 0 h 3786651"/>
              <a:gd name="connsiteX2-83" fmla="*/ 12207498 w 12207498"/>
              <a:gd name="connsiteY2-84" fmla="*/ 3095561 h 3786651"/>
              <a:gd name="connsiteX3-85" fmla="*/ 6664271 w 12207498"/>
              <a:gd name="connsiteY3-86" fmla="*/ 3786647 h 3786651"/>
              <a:gd name="connsiteX4-87" fmla="*/ 3766088 w 12207498"/>
              <a:gd name="connsiteY4-88" fmla="*/ 3197712 h 3786651"/>
              <a:gd name="connsiteX5-89" fmla="*/ 0 w 12207498"/>
              <a:gd name="connsiteY5-90" fmla="*/ 3436523 h 3786651"/>
              <a:gd name="connsiteX6-91" fmla="*/ 0 w 12207498"/>
              <a:gd name="connsiteY6-92" fmla="*/ 0 h 3786651"/>
              <a:gd name="connsiteX0-93" fmla="*/ 0 w 12218008"/>
              <a:gd name="connsiteY0-94" fmla="*/ 0 h 3786652"/>
              <a:gd name="connsiteX1-95" fmla="*/ 12192000 w 12218008"/>
              <a:gd name="connsiteY1-96" fmla="*/ 0 h 3786652"/>
              <a:gd name="connsiteX2-97" fmla="*/ 12218008 w 12218008"/>
              <a:gd name="connsiteY2-98" fmla="*/ 3169134 h 3786652"/>
              <a:gd name="connsiteX3-99" fmla="*/ 6664271 w 12218008"/>
              <a:gd name="connsiteY3-100" fmla="*/ 3786647 h 3786652"/>
              <a:gd name="connsiteX4-101" fmla="*/ 3766088 w 12218008"/>
              <a:gd name="connsiteY4-102" fmla="*/ 3197712 h 3786652"/>
              <a:gd name="connsiteX5-103" fmla="*/ 0 w 12218008"/>
              <a:gd name="connsiteY5-104" fmla="*/ 3436523 h 3786652"/>
              <a:gd name="connsiteX6-105" fmla="*/ 0 w 12218008"/>
              <a:gd name="connsiteY6-106" fmla="*/ 0 h 378665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12218008" h="3786652">
                <a:moveTo>
                  <a:pt x="0" y="0"/>
                </a:moveTo>
                <a:lnTo>
                  <a:pt x="12192000" y="0"/>
                </a:lnTo>
                <a:lnTo>
                  <a:pt x="12218008" y="3169134"/>
                </a:lnTo>
                <a:cubicBezTo>
                  <a:pt x="9869154" y="3167022"/>
                  <a:pt x="9013125" y="3788759"/>
                  <a:pt x="6664271" y="3786647"/>
                </a:cubicBezTo>
                <a:lnTo>
                  <a:pt x="3766088" y="3197712"/>
                </a:lnTo>
                <a:cubicBezTo>
                  <a:pt x="2510725" y="3277316"/>
                  <a:pt x="1177872" y="3093448"/>
                  <a:pt x="0" y="3436523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/>
            </a:endParaRPr>
          </a:p>
        </p:txBody>
      </p:sp>
      <p:sp>
        <p:nvSpPr>
          <p:cNvPr id="27" name="矩形 26"/>
          <p:cNvSpPr/>
          <p:nvPr>
            <p:custDataLst>
              <p:tags r:id="rId10"/>
            </p:custDataLst>
          </p:nvPr>
        </p:nvSpPr>
        <p:spPr>
          <a:xfrm>
            <a:off x="3141345" y="436880"/>
            <a:ext cx="5786120" cy="815975"/>
          </a:xfrm>
          <a:prstGeom prst="rect">
            <a:avLst/>
          </a:prstGeom>
          <a:effectLst/>
        </p:spPr>
        <p:txBody>
          <a:bodyPr wrap="square" lIns="121845" tIns="60922" rIns="121845" bIns="60922">
            <a:noAutofit/>
          </a:bodyPr>
          <a:lstStyle/>
          <a:p>
            <a:pPr algn="ctr" defTabSz="1245235">
              <a:spcBef>
                <a:spcPts val="0"/>
              </a:spcBef>
              <a:spcAft>
                <a:spcPts val="0"/>
              </a:spcAft>
            </a:pPr>
            <a:r>
              <a:rPr lang="en-US" sz="3900" b="1" kern="0" spc="80" dirty="0">
                <a:ln>
                  <a:solidFill>
                    <a:srgbClr val="FFFFFF"/>
                  </a:solidFill>
                </a:ln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3900" b="1" kern="0" spc="80" dirty="0" smtClean="0">
                <a:ln>
                  <a:solidFill>
                    <a:srgbClr val="FFFFFF"/>
                  </a:solidFill>
                </a:ln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为什么是越南</a:t>
            </a:r>
            <a:r>
              <a:rPr sz="3900" b="1" kern="0" spc="80" dirty="0">
                <a:ln>
                  <a:solidFill>
                    <a:srgbClr val="FFFFFF"/>
                  </a:solidFill>
                </a:ln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sz="3900" kern="0" dirty="0">
              <a:ln>
                <a:solidFill>
                  <a:srgbClr val="FFFFFF"/>
                </a:solidFill>
              </a:ln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1"/>
            </p:custDataLst>
          </p:nvPr>
        </p:nvSpPr>
        <p:spPr>
          <a:xfrm>
            <a:off x="361315" y="4893945"/>
            <a:ext cx="424243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越南在全球家具制造产区内地理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位置，可以方便地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进入亚洲、欧洲、美洲等市场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，使其成为国际企业的一个有吸引力的目的地。越南是东盟自由贸易区（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ASEAN Free Trade Area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CPTPP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EVFTA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等多个地区性和国际性自贸协定的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成员国，在进出口贸易中可规避诸多贸易壁垒。</a:t>
            </a:r>
            <a:endParaRPr lang="zh-CN" altLang="en-US" sz="1400" b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TextBox 24"/>
          <p:cNvSpPr txBox="1"/>
          <p:nvPr>
            <p:custDataLst>
              <p:tags r:id="rId12"/>
            </p:custDataLst>
          </p:nvPr>
        </p:nvSpPr>
        <p:spPr>
          <a:xfrm>
            <a:off x="2623820" y="2143760"/>
            <a:ext cx="212090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l">
              <a:buClrTx/>
              <a:buSzTx/>
              <a:buFontTx/>
            </a:pPr>
            <a:r>
              <a:rPr lang="zh-CN" altLang="en-US" sz="1400" b="1" kern="0" spc="60" dirty="0" smtClean="0">
                <a:solidFill>
                  <a:srgbClr val="4F925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高速增长的新兴市场</a:t>
            </a:r>
            <a:endParaRPr lang="zh-CN" altLang="en-US" sz="1400" b="1" kern="0" spc="60" dirty="0" smtClean="0">
              <a:solidFill>
                <a:srgbClr val="4F925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26"/>
          <p:cNvSpPr txBox="1"/>
          <p:nvPr>
            <p:custDataLst>
              <p:tags r:id="rId13"/>
            </p:custDataLst>
          </p:nvPr>
        </p:nvSpPr>
        <p:spPr>
          <a:xfrm>
            <a:off x="196850" y="2511425"/>
            <a:ext cx="42779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越南人口9980万，经济常年增速6-7%，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</a:t>
            </a:r>
            <a:r>
              <a:rPr lang="zh-CN" altLang="zh-CN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中国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在东南亚第一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</a:t>
            </a:r>
            <a:r>
              <a:rPr lang="zh-CN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贸易伙伴，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2022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年越南进口中国约</a:t>
            </a: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1420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亿美金，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其中以技术设备及配件为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主要进口类别</a:t>
            </a:r>
            <a:r>
              <a:rPr lang="zh-CN" altLang="en-US" sz="14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TextBox 31"/>
          <p:cNvSpPr txBox="1"/>
          <p:nvPr>
            <p:custDataLst>
              <p:tags r:id="rId14"/>
            </p:custDataLst>
          </p:nvPr>
        </p:nvSpPr>
        <p:spPr>
          <a:xfrm>
            <a:off x="2112645" y="3435985"/>
            <a:ext cx="2330450" cy="3067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zh-CN" altLang="en-US" sz="1400" b="1" kern="0" spc="60" dirty="0" smtClean="0">
                <a:solidFill>
                  <a:srgbClr val="4F92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越南东南亚家具制造中心</a:t>
            </a:r>
            <a:endParaRPr lang="zh-CN" altLang="en-US" sz="1400" b="1" kern="0" spc="60" dirty="0" smtClean="0">
              <a:solidFill>
                <a:srgbClr val="4F925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5"/>
            </p:custDataLst>
          </p:nvPr>
        </p:nvSpPr>
        <p:spPr>
          <a:xfrm>
            <a:off x="630555" y="3970655"/>
            <a:ext cx="443039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/>
            <a:endParaRPr lang="zh-CN" altLang="en-US" sz="1400" dirty="0">
              <a:solidFill>
                <a:srgbClr val="3E3E3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2244725" y="4588510"/>
            <a:ext cx="2198370" cy="30670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zh-CN" altLang="en-US" sz="1400" b="1" kern="0" spc="60" dirty="0">
                <a:solidFill>
                  <a:srgbClr val="4F925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区位优势明显</a:t>
            </a:r>
            <a:endParaRPr lang="zh-CN" altLang="en-US" sz="1400" b="1" kern="0" spc="60" dirty="0">
              <a:solidFill>
                <a:srgbClr val="4F925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>
            <p:custDataLst>
              <p:tags r:id="rId17"/>
            </p:custDataLst>
          </p:nvPr>
        </p:nvSpPr>
        <p:spPr>
          <a:xfrm>
            <a:off x="412753" y="3766423"/>
            <a:ext cx="4139562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越南正在成为世界家具制造中心，东南亚最大的家具出口国，2022年出口额约158亿美元，2025年目标达到200亿美元。</a:t>
            </a:r>
            <a:endParaRPr lang="zh-CN" altLang="en-US" sz="1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1552" y="2327366"/>
            <a:ext cx="6191997" cy="42482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10940" y="1079500"/>
            <a:ext cx="4894580" cy="7880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sz="4000" b="1" kern="0" dirty="0">
                <a:ln>
                  <a:solidFill>
                    <a:srgbClr val="FFFFFF"/>
                  </a:solidFill>
                </a:ln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WHY IS VIETNAM</a:t>
            </a:r>
            <a:endParaRPr sz="4000" kern="0" dirty="0">
              <a:ln>
                <a:solidFill>
                  <a:srgbClr val="FFFFFF"/>
                </a:solidFill>
              </a:ln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endParaRPr lang="zh-CN" altLang="en-US" sz="4000" kern="0" dirty="0">
              <a:ln>
                <a:solidFill>
                  <a:srgbClr val="FFFFFF"/>
                </a:solidFill>
              </a:ln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1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18185" y="306070"/>
            <a:ext cx="275844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圆角矩形 30"/>
          <p:cNvSpPr/>
          <p:nvPr>
            <p:custDataLst>
              <p:tags r:id="rId8"/>
            </p:custDataLst>
          </p:nvPr>
        </p:nvSpPr>
        <p:spPr>
          <a:xfrm>
            <a:off x="4058720" y="529362"/>
            <a:ext cx="7650966" cy="761556"/>
          </a:xfrm>
          <a:prstGeom prst="roundRect">
            <a:avLst>
              <a:gd name="adj" fmla="val 50000"/>
            </a:avLst>
          </a:prstGeom>
          <a:solidFill>
            <a:srgbClr val="4E9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633" tIns="43316" rIns="86633" bIns="43316" rtlCol="0" anchor="ctr"/>
          <a:lstStyle/>
          <a:p>
            <a:pPr algn="ctr"/>
            <a:r>
              <a:rPr lang="de-DE" altLang="zh-CN" sz="2400" b="1" kern="0" spc="6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2024越南（东盟）</a:t>
            </a:r>
            <a:r>
              <a:rPr lang="de-DE" altLang="zh-CN" sz="2400" b="1" kern="0" spc="6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国际木工家具及家</a:t>
            </a:r>
            <a:r>
              <a:rPr lang="zh-CN" altLang="en-US" sz="2400" b="1" kern="0" spc="6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居</a:t>
            </a:r>
            <a:r>
              <a:rPr lang="de-DE" altLang="zh-CN" sz="2400" b="1" kern="0" spc="6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用品博览会</a:t>
            </a:r>
            <a:endParaRPr lang="de-DE" altLang="zh-CN" sz="2400" b="1" kern="0" spc="60" dirty="0" err="1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 flipH="1">
            <a:off x="889519" y="1515061"/>
            <a:ext cx="3169201" cy="4225602"/>
          </a:xfrm>
          <a:prstGeom prst="round1Rect">
            <a:avLst>
              <a:gd name="adj" fmla="val 20875"/>
            </a:avLst>
          </a:prstGeom>
          <a:effectLst>
            <a:outerShdw blurRad="762000" algn="ctr" rotWithShape="0">
              <a:schemeClr val="lt1">
                <a:lumMod val="50000"/>
                <a:alpha val="10000"/>
              </a:schemeClr>
            </a:outerShdw>
          </a:effectLst>
        </p:spPr>
      </p:pic>
      <p:sp>
        <p:nvSpPr>
          <p:cNvPr id="46" name="TextBox 3"/>
          <p:cNvSpPr txBox="1"/>
          <p:nvPr>
            <p:custDataLst>
              <p:tags r:id="rId11"/>
            </p:custDataLst>
          </p:nvPr>
        </p:nvSpPr>
        <p:spPr>
          <a:xfrm>
            <a:off x="4567915" y="2047576"/>
            <a:ext cx="6632575" cy="4209415"/>
          </a:xfrm>
          <a:prstGeom prst="rect">
            <a:avLst/>
          </a:prstGeom>
          <a:solidFill>
            <a:schemeClr val="lt1">
              <a:lumMod val="95000"/>
            </a:schemeClr>
          </a:solidFill>
        </p:spPr>
        <p:txBody>
          <a:bodyPr wrap="square" rtlCol="0">
            <a:noAutofit/>
          </a:bodyPr>
          <a:lstStyle>
            <a:defPPr>
              <a:defRPr lang="zh-CN"/>
            </a:defPPr>
            <a:lvl1pPr algn="just">
              <a:defRPr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indent="457200" eaLnBrk="1" latinLnBrk="0" hangingPunct="1">
              <a:lnSpc>
                <a:spcPct val="150000"/>
              </a:lnSpc>
            </a:pPr>
            <a:endParaRPr lang="en-US" sz="1600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eaLnBrk="1" latinLnBrk="0" hangingPunct="1">
              <a:lnSpc>
                <a:spcPct val="150000"/>
              </a:lnSpc>
            </a:pPr>
            <a:endParaRPr sz="1600" b="1" dirty="0" smtClean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eaLnBrk="1" latinLnBrk="0" hangingPunct="1">
              <a:lnSpc>
                <a:spcPct val="150000"/>
              </a:lnSpc>
            </a:pPr>
            <a:r>
              <a:rPr sz="1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举办地点</a:t>
            </a:r>
            <a:r>
              <a:rPr lang="zh-CN" altLang="en-US" sz="1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越南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胡志明市西贡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国际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会展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中心（</a:t>
            </a:r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SECC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eaLnBrk="1" latinLnBrk="0" hangingPunct="1">
              <a:lnSpc>
                <a:spcPct val="150000"/>
              </a:lnSpc>
            </a:pPr>
            <a:r>
              <a:rPr sz="1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举办日期</a:t>
            </a:r>
            <a:r>
              <a:rPr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2024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27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日-</a:t>
            </a:r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en-US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eaLnBrk="1" latinLnBrk="0" hangingPunct="1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规划面积：</a:t>
            </a:r>
            <a:r>
              <a:rPr lang="en-US" altLang="zh-CN"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20000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平方</a:t>
            </a:r>
            <a:endParaRPr lang="en-US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eaLnBrk="1" latinLnBrk="0" hangingPunct="1">
              <a:lnSpc>
                <a:spcPct val="150000"/>
              </a:lnSpc>
            </a:pPr>
            <a:endParaRPr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eaLnBrk="1" latinLnBrk="0" hangingPunct="1">
              <a:lnSpc>
                <a:spcPct val="150000"/>
              </a:lnSpc>
            </a:pPr>
            <a:r>
              <a:rPr sz="1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支持单位</a:t>
            </a:r>
            <a:r>
              <a:rPr lang="zh-CN" altLang="en-US" sz="1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越南工贸部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农业农村发展部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、科技部</a:t>
            </a:r>
            <a:endParaRPr lang="en-US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战略合作</a:t>
            </a: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越南工商联合会（</a:t>
            </a:r>
            <a:r>
              <a:rPr lang="en-US" altLang="zh-CN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VCCI</a:t>
            </a:r>
            <a:r>
              <a:rPr lang="zh-CN" alt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6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sz="1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组办单位</a:t>
            </a:r>
            <a:r>
              <a:rPr sz="1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LIEN MINH COMPANY</a:t>
            </a:r>
            <a:endParaRPr lang="en-US"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457200" eaLnBrk="1" latinLnBrk="0" hangingPunct="1">
              <a:lnSpc>
                <a:spcPct val="150000"/>
              </a:lnSpc>
            </a:pPr>
            <a:r>
              <a:rPr sz="1600" b="1" dirty="0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中国组办</a:t>
            </a:r>
            <a:r>
              <a:rPr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sz="16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6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广西博越展览有限公司</a:t>
            </a:r>
            <a:endParaRPr sz="16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11445" y="1515061"/>
            <a:ext cx="2570179" cy="875023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05535" y="306070"/>
            <a:ext cx="56883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2800" b="1" kern="0" spc="9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一个</a:t>
            </a:r>
            <a:r>
              <a:rPr lang="zh-CN" altLang="en-US" sz="2800" b="1" kern="0" spc="9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专业的家具产业亚洲巡展品牌</a:t>
            </a:r>
            <a:endParaRPr kumimoji="0" lang="zh-CN" altLang="en-US" sz="2800" b="1" i="0" u="none" strike="noStrike" kern="0" cap="none" spc="9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: 圆角 4"/>
          <p:cNvSpPr/>
          <p:nvPr>
            <p:custDataLst>
              <p:tags r:id="rId7"/>
            </p:custDataLst>
          </p:nvPr>
        </p:nvSpPr>
        <p:spPr>
          <a:xfrm>
            <a:off x="363855" y="1797050"/>
            <a:ext cx="5702935" cy="455549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 algn="ctr">
            <a:noFill/>
            <a:prstDash val="solid"/>
            <a:miter lim="800000"/>
          </a:ln>
          <a:effectLst>
            <a:outerShdw blurRad="698500" dist="635000" dir="5400000" sx="82000" sy="82000" algn="ctr" rotWithShape="0">
              <a:schemeClr val="lt1">
                <a:lumMod val="50000"/>
                <a:alpha val="15000"/>
              </a:schemeClr>
            </a:outerShdw>
          </a:effectLst>
        </p:spPr>
        <p:txBody>
          <a:bodyPr rtlCol="0" anchor="ctr"/>
          <a:lstStyle/>
          <a:p>
            <a:pPr algn="ctr"/>
            <a:endParaRPr lang="zh-CN" altLang="en-US" kern="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: 圆角 10"/>
          <p:cNvSpPr/>
          <p:nvPr>
            <p:custDataLst>
              <p:tags r:id="rId8"/>
            </p:custDataLst>
          </p:nvPr>
        </p:nvSpPr>
        <p:spPr>
          <a:xfrm>
            <a:off x="764540" y="4432300"/>
            <a:ext cx="2261235" cy="490220"/>
          </a:xfrm>
          <a:prstGeom prst="roundRect">
            <a:avLst>
              <a:gd name="adj" fmla="val 50000"/>
            </a:avLst>
          </a:prstGeom>
          <a:solidFill>
            <a:srgbClr val="4F945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专业家具展会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TextBox 31"/>
          <p:cNvSpPr txBox="1"/>
          <p:nvPr>
            <p:custDataLst>
              <p:tags r:id="rId9"/>
            </p:custDataLst>
          </p:nvPr>
        </p:nvSpPr>
        <p:spPr>
          <a:xfrm>
            <a:off x="720090" y="5059680"/>
            <a:ext cx="5073015" cy="1706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ASIA'S FURNITURE FAIR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是一个亚洲地区家具连锁展览，每年定期在越南、韩国、中国上海举办</a:t>
            </a:r>
            <a:r>
              <a:rPr 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其中越南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VIFA 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ASEAN 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展期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天，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</a:t>
            </a:r>
            <a:r>
              <a:rPr 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划总规模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20000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</a:t>
            </a:r>
            <a:r>
              <a:rPr 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设家具家居品、家具制造设备、家具零配件三大主题</a:t>
            </a:r>
            <a:r>
              <a:rPr 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400+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展商，</a:t>
            </a:r>
            <a:r>
              <a:rPr 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120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0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展位</a:t>
            </a:r>
            <a:r>
              <a:rPr 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1400" b="1" kern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矩形: 圆角 10"/>
          <p:cNvSpPr/>
          <p:nvPr>
            <p:custDataLst>
              <p:tags r:id="rId10"/>
            </p:custDataLst>
          </p:nvPr>
        </p:nvSpPr>
        <p:spPr>
          <a:xfrm>
            <a:off x="6569050" y="4432439"/>
            <a:ext cx="2458720" cy="467995"/>
          </a:xfrm>
          <a:prstGeom prst="roundRect">
            <a:avLst>
              <a:gd name="adj" fmla="val 50000"/>
            </a:avLst>
          </a:prstGeom>
          <a:solidFill>
            <a:srgbClr val="4E91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上届回顾</a:t>
            </a:r>
            <a:endParaRPr kumimoji="0" lang="zh-CN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1"/>
          <p:cNvSpPr txBox="1"/>
          <p:nvPr>
            <p:custDataLst>
              <p:tags r:id="rId11"/>
            </p:custDataLst>
          </p:nvPr>
        </p:nvSpPr>
        <p:spPr>
          <a:xfrm>
            <a:off x="6572558" y="5059852"/>
            <a:ext cx="507301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上届展会在南部中心城市胡志明市举办，来自全球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个国家以及来自越南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个省市展商参展，展出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15000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平方，观众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19438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人，其中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5779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名来自</a:t>
            </a:r>
            <a:r>
              <a:rPr lang="en-US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64</a:t>
            </a:r>
            <a:r>
              <a:rPr lang="zh-CN" altLang="en-US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个国家及地区的专业买家</a:t>
            </a:r>
            <a:r>
              <a:rPr lang="zh-CN" altLang="zh-CN" sz="1400" b="1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zh-CN" sz="14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494973" y="935539"/>
            <a:ext cx="11150600" cy="313944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34035" y="344170"/>
            <a:ext cx="447040" cy="447040"/>
            <a:chOff x="428" y="542"/>
            <a:chExt cx="704" cy="704"/>
          </a:xfrm>
        </p:grpSpPr>
        <p:sp>
          <p:nvSpPr>
            <p:cNvPr id="4" name="泪滴形 3"/>
            <p:cNvSpPr/>
            <p:nvPr>
              <p:custDataLst>
                <p:tags r:id="rId14"/>
              </p:custDataLst>
            </p:nvPr>
          </p:nvSpPr>
          <p:spPr>
            <a:xfrm>
              <a:off x="428" y="542"/>
              <a:ext cx="704" cy="704"/>
            </a:xfrm>
            <a:prstGeom prst="teardrop">
              <a:avLst/>
            </a:prstGeom>
            <a:solidFill>
              <a:srgbClr val="4F92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: 空心 6"/>
            <p:cNvSpPr/>
            <p:nvPr>
              <p:custDataLst>
                <p:tags r:id="rId15"/>
              </p:custDataLst>
            </p:nvPr>
          </p:nvSpPr>
          <p:spPr>
            <a:xfrm>
              <a:off x="573" y="688"/>
              <a:ext cx="413" cy="413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6"/>
    </p:custData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156" name="textbox 156"/>
          <p:cNvSpPr/>
          <p:nvPr>
            <p:custDataLst>
              <p:tags r:id="rId7"/>
            </p:custDataLst>
          </p:nvPr>
        </p:nvSpPr>
        <p:spPr>
          <a:xfrm>
            <a:off x="1083310" y="387350"/>
            <a:ext cx="3448050" cy="4940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ts val="3690"/>
              </a:lnSpc>
            </a:pPr>
            <a:r>
              <a:rPr lang="en-US" sz="2700" b="1" kern="0" spc="1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2024展期重要</a:t>
            </a:r>
            <a:r>
              <a:rPr lang="zh-CN" altLang="en-US" sz="2700" b="1" kern="0" spc="1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数据</a:t>
            </a:r>
            <a:endParaRPr lang="zh-CN" altLang="en-US" sz="2700" b="1" kern="0" spc="1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Freeform 6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10922917" y="387213"/>
            <a:ext cx="843362" cy="524140"/>
          </a:xfrm>
          <a:custGeom>
            <a:avLst/>
            <a:gdLst>
              <a:gd name="T0" fmla="*/ 313 w 836"/>
              <a:gd name="T1" fmla="*/ 184 h 476"/>
              <a:gd name="T2" fmla="*/ 447 w 836"/>
              <a:gd name="T3" fmla="*/ 137 h 476"/>
              <a:gd name="T4" fmla="*/ 720 w 836"/>
              <a:gd name="T5" fmla="*/ 246 h 476"/>
              <a:gd name="T6" fmla="*/ 577 w 836"/>
              <a:gd name="T7" fmla="*/ 86 h 476"/>
              <a:gd name="T8" fmla="*/ 480 w 836"/>
              <a:gd name="T9" fmla="*/ 43 h 476"/>
              <a:gd name="T10" fmla="*/ 322 w 836"/>
              <a:gd name="T11" fmla="*/ 110 h 476"/>
              <a:gd name="T12" fmla="*/ 437 w 836"/>
              <a:gd name="T13" fmla="*/ 147 h 476"/>
              <a:gd name="T14" fmla="*/ 433 w 836"/>
              <a:gd name="T15" fmla="*/ 144 h 476"/>
              <a:gd name="T16" fmla="*/ 320 w 836"/>
              <a:gd name="T17" fmla="*/ 197 h 476"/>
              <a:gd name="T18" fmla="*/ 244 w 836"/>
              <a:gd name="T19" fmla="*/ 182 h 476"/>
              <a:gd name="T20" fmla="*/ 380 w 836"/>
              <a:gd name="T21" fmla="*/ 60 h 476"/>
              <a:gd name="T22" fmla="*/ 252 w 836"/>
              <a:gd name="T23" fmla="*/ 88 h 476"/>
              <a:gd name="T24" fmla="*/ 200 w 836"/>
              <a:gd name="T25" fmla="*/ 68 h 476"/>
              <a:gd name="T26" fmla="*/ 187 w 836"/>
              <a:gd name="T27" fmla="*/ 298 h 476"/>
              <a:gd name="T28" fmla="*/ 218 w 836"/>
              <a:gd name="T29" fmla="*/ 285 h 476"/>
              <a:gd name="T30" fmla="*/ 252 w 836"/>
              <a:gd name="T31" fmla="*/ 302 h 476"/>
              <a:gd name="T32" fmla="*/ 253 w 836"/>
              <a:gd name="T33" fmla="*/ 303 h 476"/>
              <a:gd name="T34" fmla="*/ 292 w 836"/>
              <a:gd name="T35" fmla="*/ 299 h 476"/>
              <a:gd name="T36" fmla="*/ 351 w 836"/>
              <a:gd name="T37" fmla="*/ 305 h 476"/>
              <a:gd name="T38" fmla="*/ 386 w 836"/>
              <a:gd name="T39" fmla="*/ 323 h 476"/>
              <a:gd name="T40" fmla="*/ 424 w 836"/>
              <a:gd name="T41" fmla="*/ 380 h 476"/>
              <a:gd name="T42" fmla="*/ 456 w 836"/>
              <a:gd name="T43" fmla="*/ 394 h 476"/>
              <a:gd name="T44" fmla="*/ 495 w 836"/>
              <a:gd name="T45" fmla="*/ 434 h 476"/>
              <a:gd name="T46" fmla="*/ 443 w 836"/>
              <a:gd name="T47" fmla="*/ 341 h 476"/>
              <a:gd name="T48" fmla="*/ 524 w 836"/>
              <a:gd name="T49" fmla="*/ 395 h 476"/>
              <a:gd name="T50" fmla="*/ 563 w 836"/>
              <a:gd name="T51" fmla="*/ 357 h 476"/>
              <a:gd name="T52" fmla="*/ 517 w 836"/>
              <a:gd name="T53" fmla="*/ 284 h 476"/>
              <a:gd name="T54" fmla="*/ 632 w 836"/>
              <a:gd name="T55" fmla="*/ 358 h 476"/>
              <a:gd name="T56" fmla="*/ 437 w 836"/>
              <a:gd name="T57" fmla="*/ 147 h 476"/>
              <a:gd name="T58" fmla="*/ 82 w 836"/>
              <a:gd name="T59" fmla="*/ 238 h 476"/>
              <a:gd name="T60" fmla="*/ 4 w 836"/>
              <a:gd name="T61" fmla="*/ 188 h 476"/>
              <a:gd name="T62" fmla="*/ 101 w 836"/>
              <a:gd name="T63" fmla="*/ 3 h 476"/>
              <a:gd name="T64" fmla="*/ 179 w 836"/>
              <a:gd name="T65" fmla="*/ 53 h 476"/>
              <a:gd name="T66" fmla="*/ 832 w 836"/>
              <a:gd name="T67" fmla="*/ 177 h 476"/>
              <a:gd name="T68" fmla="*/ 760 w 836"/>
              <a:gd name="T69" fmla="*/ 235 h 476"/>
              <a:gd name="T70" fmla="*/ 642 w 836"/>
              <a:gd name="T71" fmla="*/ 63 h 476"/>
              <a:gd name="T72" fmla="*/ 714 w 836"/>
              <a:gd name="T73" fmla="*/ 4 h 476"/>
              <a:gd name="T74" fmla="*/ 832 w 836"/>
              <a:gd name="T75" fmla="*/ 177 h 476"/>
              <a:gd name="T76" fmla="*/ 406 w 836"/>
              <a:gd name="T77" fmla="*/ 402 h 476"/>
              <a:gd name="T78" fmla="*/ 378 w 836"/>
              <a:gd name="T79" fmla="*/ 465 h 476"/>
              <a:gd name="T80" fmla="*/ 443 w 836"/>
              <a:gd name="T81" fmla="*/ 443 h 476"/>
              <a:gd name="T82" fmla="*/ 185 w 836"/>
              <a:gd name="T83" fmla="*/ 351 h 476"/>
              <a:gd name="T84" fmla="*/ 201 w 836"/>
              <a:gd name="T85" fmla="*/ 306 h 476"/>
              <a:gd name="T86" fmla="*/ 241 w 836"/>
              <a:gd name="T87" fmla="*/ 311 h 476"/>
              <a:gd name="T88" fmla="*/ 223 w 836"/>
              <a:gd name="T89" fmla="*/ 357 h 476"/>
              <a:gd name="T90" fmla="*/ 250 w 836"/>
              <a:gd name="T91" fmla="*/ 387 h 476"/>
              <a:gd name="T92" fmla="*/ 301 w 836"/>
              <a:gd name="T93" fmla="*/ 310 h 476"/>
              <a:gd name="T94" fmla="*/ 336 w 836"/>
              <a:gd name="T95" fmla="*/ 353 h 476"/>
              <a:gd name="T96" fmla="*/ 250 w 836"/>
              <a:gd name="T97" fmla="*/ 387 h 476"/>
              <a:gd name="T98" fmla="*/ 309 w 836"/>
              <a:gd name="T99" fmla="*/ 391 h 476"/>
              <a:gd name="T100" fmla="*/ 407 w 836"/>
              <a:gd name="T101" fmla="*/ 347 h 476"/>
              <a:gd name="T102" fmla="*/ 344 w 836"/>
              <a:gd name="T103" fmla="*/ 43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36" h="476">
                <a:moveTo>
                  <a:pt x="269" y="146"/>
                </a:moveTo>
                <a:cubicBezTo>
                  <a:pt x="244" y="164"/>
                  <a:pt x="256" y="214"/>
                  <a:pt x="313" y="184"/>
                </a:cubicBezTo>
                <a:cubicBezTo>
                  <a:pt x="313" y="184"/>
                  <a:pt x="384" y="153"/>
                  <a:pt x="425" y="133"/>
                </a:cubicBezTo>
                <a:cubicBezTo>
                  <a:pt x="433" y="128"/>
                  <a:pt x="439" y="129"/>
                  <a:pt x="447" y="137"/>
                </a:cubicBezTo>
                <a:cubicBezTo>
                  <a:pt x="455" y="142"/>
                  <a:pt x="641" y="325"/>
                  <a:pt x="641" y="325"/>
                </a:cubicBezTo>
                <a:cubicBezTo>
                  <a:pt x="641" y="325"/>
                  <a:pt x="698" y="286"/>
                  <a:pt x="720" y="246"/>
                </a:cubicBezTo>
                <a:cubicBezTo>
                  <a:pt x="720" y="246"/>
                  <a:pt x="669" y="161"/>
                  <a:pt x="620" y="77"/>
                </a:cubicBezTo>
                <a:cubicBezTo>
                  <a:pt x="605" y="84"/>
                  <a:pt x="594" y="90"/>
                  <a:pt x="577" y="86"/>
                </a:cubicBezTo>
                <a:cubicBezTo>
                  <a:pt x="560" y="82"/>
                  <a:pt x="546" y="70"/>
                  <a:pt x="531" y="63"/>
                </a:cubicBezTo>
                <a:cubicBezTo>
                  <a:pt x="514" y="54"/>
                  <a:pt x="499" y="46"/>
                  <a:pt x="480" y="43"/>
                </a:cubicBezTo>
                <a:cubicBezTo>
                  <a:pt x="451" y="40"/>
                  <a:pt x="428" y="51"/>
                  <a:pt x="404" y="64"/>
                </a:cubicBezTo>
                <a:cubicBezTo>
                  <a:pt x="376" y="78"/>
                  <a:pt x="348" y="94"/>
                  <a:pt x="322" y="110"/>
                </a:cubicBezTo>
                <a:cubicBezTo>
                  <a:pt x="304" y="121"/>
                  <a:pt x="286" y="133"/>
                  <a:pt x="269" y="146"/>
                </a:cubicBezTo>
                <a:close/>
                <a:moveTo>
                  <a:pt x="437" y="147"/>
                </a:moveTo>
                <a:cubicBezTo>
                  <a:pt x="435" y="145"/>
                  <a:pt x="434" y="145"/>
                  <a:pt x="433" y="144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2" y="145"/>
                  <a:pt x="432" y="145"/>
                  <a:pt x="431" y="146"/>
                </a:cubicBezTo>
                <a:cubicBezTo>
                  <a:pt x="392" y="165"/>
                  <a:pt x="326" y="194"/>
                  <a:pt x="320" y="197"/>
                </a:cubicBezTo>
                <a:cubicBezTo>
                  <a:pt x="306" y="204"/>
                  <a:pt x="293" y="208"/>
                  <a:pt x="282" y="208"/>
                </a:cubicBezTo>
                <a:cubicBezTo>
                  <a:pt x="264" y="208"/>
                  <a:pt x="249" y="198"/>
                  <a:pt x="244" y="182"/>
                </a:cubicBezTo>
                <a:cubicBezTo>
                  <a:pt x="239" y="165"/>
                  <a:pt x="245" y="145"/>
                  <a:pt x="260" y="134"/>
                </a:cubicBezTo>
                <a:lnTo>
                  <a:pt x="380" y="60"/>
                </a:lnTo>
                <a:cubicBezTo>
                  <a:pt x="360" y="46"/>
                  <a:pt x="333" y="56"/>
                  <a:pt x="313" y="66"/>
                </a:cubicBezTo>
                <a:cubicBezTo>
                  <a:pt x="294" y="75"/>
                  <a:pt x="274" y="86"/>
                  <a:pt x="252" y="88"/>
                </a:cubicBezTo>
                <a:cubicBezTo>
                  <a:pt x="243" y="89"/>
                  <a:pt x="233" y="88"/>
                  <a:pt x="224" y="85"/>
                </a:cubicBezTo>
                <a:cubicBezTo>
                  <a:pt x="220" y="83"/>
                  <a:pt x="200" y="74"/>
                  <a:pt x="200" y="68"/>
                </a:cubicBezTo>
                <a:cubicBezTo>
                  <a:pt x="200" y="68"/>
                  <a:pt x="161" y="163"/>
                  <a:pt x="127" y="240"/>
                </a:cubicBezTo>
                <a:cubicBezTo>
                  <a:pt x="127" y="240"/>
                  <a:pt x="149" y="265"/>
                  <a:pt x="187" y="298"/>
                </a:cubicBezTo>
                <a:lnTo>
                  <a:pt x="193" y="294"/>
                </a:lnTo>
                <a:cubicBezTo>
                  <a:pt x="200" y="288"/>
                  <a:pt x="209" y="285"/>
                  <a:pt x="218" y="285"/>
                </a:cubicBezTo>
                <a:cubicBezTo>
                  <a:pt x="231" y="285"/>
                  <a:pt x="244" y="291"/>
                  <a:pt x="251" y="302"/>
                </a:cubicBezTo>
                <a:lnTo>
                  <a:pt x="252" y="302"/>
                </a:lnTo>
                <a:lnTo>
                  <a:pt x="252" y="302"/>
                </a:lnTo>
                <a:lnTo>
                  <a:pt x="253" y="303"/>
                </a:lnTo>
                <a:cubicBezTo>
                  <a:pt x="257" y="310"/>
                  <a:pt x="260" y="317"/>
                  <a:pt x="260" y="325"/>
                </a:cubicBezTo>
                <a:lnTo>
                  <a:pt x="292" y="299"/>
                </a:lnTo>
                <a:cubicBezTo>
                  <a:pt x="300" y="293"/>
                  <a:pt x="309" y="289"/>
                  <a:pt x="319" y="289"/>
                </a:cubicBezTo>
                <a:cubicBezTo>
                  <a:pt x="332" y="289"/>
                  <a:pt x="343" y="295"/>
                  <a:pt x="351" y="305"/>
                </a:cubicBezTo>
                <a:cubicBezTo>
                  <a:pt x="358" y="312"/>
                  <a:pt x="361" y="322"/>
                  <a:pt x="361" y="331"/>
                </a:cubicBezTo>
                <a:cubicBezTo>
                  <a:pt x="368" y="326"/>
                  <a:pt x="377" y="323"/>
                  <a:pt x="386" y="323"/>
                </a:cubicBezTo>
                <a:cubicBezTo>
                  <a:pt x="398" y="323"/>
                  <a:pt x="410" y="328"/>
                  <a:pt x="418" y="338"/>
                </a:cubicBezTo>
                <a:cubicBezTo>
                  <a:pt x="428" y="350"/>
                  <a:pt x="430" y="367"/>
                  <a:pt x="424" y="380"/>
                </a:cubicBezTo>
                <a:cubicBezTo>
                  <a:pt x="424" y="380"/>
                  <a:pt x="425" y="380"/>
                  <a:pt x="425" y="380"/>
                </a:cubicBezTo>
                <a:cubicBezTo>
                  <a:pt x="436" y="380"/>
                  <a:pt x="448" y="385"/>
                  <a:pt x="456" y="394"/>
                </a:cubicBezTo>
                <a:cubicBezTo>
                  <a:pt x="466" y="406"/>
                  <a:pt x="469" y="423"/>
                  <a:pt x="464" y="437"/>
                </a:cubicBezTo>
                <a:cubicBezTo>
                  <a:pt x="474" y="443"/>
                  <a:pt x="486" y="443"/>
                  <a:pt x="495" y="434"/>
                </a:cubicBezTo>
                <a:cubicBezTo>
                  <a:pt x="506" y="423"/>
                  <a:pt x="507" y="406"/>
                  <a:pt x="496" y="394"/>
                </a:cubicBezTo>
                <a:lnTo>
                  <a:pt x="443" y="341"/>
                </a:lnTo>
                <a:cubicBezTo>
                  <a:pt x="434" y="332"/>
                  <a:pt x="449" y="319"/>
                  <a:pt x="455" y="328"/>
                </a:cubicBezTo>
                <a:lnTo>
                  <a:pt x="524" y="395"/>
                </a:lnTo>
                <a:cubicBezTo>
                  <a:pt x="535" y="407"/>
                  <a:pt x="553" y="408"/>
                  <a:pt x="564" y="397"/>
                </a:cubicBezTo>
                <a:cubicBezTo>
                  <a:pt x="575" y="386"/>
                  <a:pt x="575" y="368"/>
                  <a:pt x="563" y="357"/>
                </a:cubicBezTo>
                <a:lnTo>
                  <a:pt x="503" y="298"/>
                </a:lnTo>
                <a:cubicBezTo>
                  <a:pt x="495" y="291"/>
                  <a:pt x="509" y="277"/>
                  <a:pt x="517" y="284"/>
                </a:cubicBezTo>
                <a:lnTo>
                  <a:pt x="590" y="357"/>
                </a:lnTo>
                <a:cubicBezTo>
                  <a:pt x="602" y="369"/>
                  <a:pt x="621" y="370"/>
                  <a:pt x="632" y="358"/>
                </a:cubicBezTo>
                <a:cubicBezTo>
                  <a:pt x="637" y="354"/>
                  <a:pt x="638" y="349"/>
                  <a:pt x="639" y="343"/>
                </a:cubicBezTo>
                <a:lnTo>
                  <a:pt x="437" y="147"/>
                </a:lnTo>
                <a:close/>
                <a:moveTo>
                  <a:pt x="101" y="231"/>
                </a:moveTo>
                <a:cubicBezTo>
                  <a:pt x="97" y="238"/>
                  <a:pt x="89" y="241"/>
                  <a:pt x="82" y="238"/>
                </a:cubicBezTo>
                <a:lnTo>
                  <a:pt x="11" y="207"/>
                </a:lnTo>
                <a:cubicBezTo>
                  <a:pt x="4" y="204"/>
                  <a:pt x="0" y="195"/>
                  <a:pt x="4" y="188"/>
                </a:cubicBezTo>
                <a:lnTo>
                  <a:pt x="82" y="10"/>
                </a:lnTo>
                <a:cubicBezTo>
                  <a:pt x="85" y="3"/>
                  <a:pt x="94" y="0"/>
                  <a:pt x="101" y="3"/>
                </a:cubicBezTo>
                <a:lnTo>
                  <a:pt x="172" y="34"/>
                </a:lnTo>
                <a:cubicBezTo>
                  <a:pt x="179" y="37"/>
                  <a:pt x="182" y="46"/>
                  <a:pt x="179" y="53"/>
                </a:cubicBezTo>
                <a:lnTo>
                  <a:pt x="101" y="231"/>
                </a:lnTo>
                <a:close/>
                <a:moveTo>
                  <a:pt x="832" y="177"/>
                </a:moveTo>
                <a:cubicBezTo>
                  <a:pt x="836" y="184"/>
                  <a:pt x="834" y="192"/>
                  <a:pt x="827" y="196"/>
                </a:cubicBezTo>
                <a:lnTo>
                  <a:pt x="760" y="235"/>
                </a:lnTo>
                <a:cubicBezTo>
                  <a:pt x="753" y="239"/>
                  <a:pt x="745" y="237"/>
                  <a:pt x="741" y="230"/>
                </a:cubicBezTo>
                <a:lnTo>
                  <a:pt x="642" y="63"/>
                </a:lnTo>
                <a:cubicBezTo>
                  <a:pt x="638" y="56"/>
                  <a:pt x="640" y="47"/>
                  <a:pt x="647" y="43"/>
                </a:cubicBezTo>
                <a:lnTo>
                  <a:pt x="714" y="4"/>
                </a:lnTo>
                <a:cubicBezTo>
                  <a:pt x="721" y="0"/>
                  <a:pt x="730" y="2"/>
                  <a:pt x="734" y="9"/>
                </a:cubicBezTo>
                <a:lnTo>
                  <a:pt x="832" y="177"/>
                </a:lnTo>
                <a:close/>
                <a:moveTo>
                  <a:pt x="445" y="403"/>
                </a:moveTo>
                <a:cubicBezTo>
                  <a:pt x="435" y="393"/>
                  <a:pt x="417" y="392"/>
                  <a:pt x="406" y="402"/>
                </a:cubicBezTo>
                <a:lnTo>
                  <a:pt x="380" y="426"/>
                </a:lnTo>
                <a:cubicBezTo>
                  <a:pt x="369" y="436"/>
                  <a:pt x="368" y="453"/>
                  <a:pt x="378" y="465"/>
                </a:cubicBezTo>
                <a:cubicBezTo>
                  <a:pt x="388" y="476"/>
                  <a:pt x="406" y="476"/>
                  <a:pt x="417" y="466"/>
                </a:cubicBezTo>
                <a:lnTo>
                  <a:pt x="443" y="443"/>
                </a:lnTo>
                <a:cubicBezTo>
                  <a:pt x="454" y="432"/>
                  <a:pt x="455" y="415"/>
                  <a:pt x="445" y="403"/>
                </a:cubicBezTo>
                <a:close/>
                <a:moveTo>
                  <a:pt x="185" y="351"/>
                </a:moveTo>
                <a:cubicBezTo>
                  <a:pt x="176" y="339"/>
                  <a:pt x="179" y="322"/>
                  <a:pt x="191" y="312"/>
                </a:cubicBezTo>
                <a:lnTo>
                  <a:pt x="201" y="306"/>
                </a:lnTo>
                <a:cubicBezTo>
                  <a:pt x="214" y="296"/>
                  <a:pt x="231" y="299"/>
                  <a:pt x="240" y="311"/>
                </a:cubicBezTo>
                <a:lnTo>
                  <a:pt x="241" y="311"/>
                </a:lnTo>
                <a:cubicBezTo>
                  <a:pt x="250" y="324"/>
                  <a:pt x="246" y="340"/>
                  <a:pt x="234" y="350"/>
                </a:cubicBezTo>
                <a:lnTo>
                  <a:pt x="223" y="357"/>
                </a:lnTo>
                <a:cubicBezTo>
                  <a:pt x="211" y="366"/>
                  <a:pt x="194" y="363"/>
                  <a:pt x="185" y="351"/>
                </a:cubicBezTo>
                <a:close/>
                <a:moveTo>
                  <a:pt x="250" y="387"/>
                </a:moveTo>
                <a:cubicBezTo>
                  <a:pt x="241" y="375"/>
                  <a:pt x="243" y="358"/>
                  <a:pt x="255" y="348"/>
                </a:cubicBezTo>
                <a:lnTo>
                  <a:pt x="301" y="310"/>
                </a:lnTo>
                <a:cubicBezTo>
                  <a:pt x="313" y="301"/>
                  <a:pt x="330" y="302"/>
                  <a:pt x="340" y="314"/>
                </a:cubicBezTo>
                <a:cubicBezTo>
                  <a:pt x="350" y="325"/>
                  <a:pt x="348" y="343"/>
                  <a:pt x="336" y="353"/>
                </a:cubicBezTo>
                <a:lnTo>
                  <a:pt x="290" y="390"/>
                </a:lnTo>
                <a:cubicBezTo>
                  <a:pt x="278" y="400"/>
                  <a:pt x="260" y="398"/>
                  <a:pt x="250" y="387"/>
                </a:cubicBezTo>
                <a:close/>
                <a:moveTo>
                  <a:pt x="305" y="430"/>
                </a:moveTo>
                <a:cubicBezTo>
                  <a:pt x="295" y="418"/>
                  <a:pt x="297" y="401"/>
                  <a:pt x="309" y="391"/>
                </a:cubicBezTo>
                <a:lnTo>
                  <a:pt x="368" y="344"/>
                </a:lnTo>
                <a:cubicBezTo>
                  <a:pt x="380" y="334"/>
                  <a:pt x="397" y="336"/>
                  <a:pt x="407" y="347"/>
                </a:cubicBezTo>
                <a:cubicBezTo>
                  <a:pt x="416" y="359"/>
                  <a:pt x="415" y="376"/>
                  <a:pt x="403" y="386"/>
                </a:cubicBezTo>
                <a:lnTo>
                  <a:pt x="344" y="433"/>
                </a:lnTo>
                <a:cubicBezTo>
                  <a:pt x="332" y="443"/>
                  <a:pt x="314" y="442"/>
                  <a:pt x="305" y="43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5539" y="1104347"/>
            <a:ext cx="11099800" cy="5417103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1960" y="373380"/>
            <a:ext cx="447040" cy="447040"/>
            <a:chOff x="428" y="542"/>
            <a:chExt cx="704" cy="704"/>
          </a:xfrm>
        </p:grpSpPr>
        <p:sp>
          <p:nvSpPr>
            <p:cNvPr id="4" name="泪滴形 3"/>
            <p:cNvSpPr/>
            <p:nvPr>
              <p:custDataLst>
                <p:tags r:id="rId10"/>
              </p:custDataLst>
            </p:nvPr>
          </p:nvSpPr>
          <p:spPr>
            <a:xfrm>
              <a:off x="428" y="542"/>
              <a:ext cx="704" cy="704"/>
            </a:xfrm>
            <a:prstGeom prst="teardrop">
              <a:avLst/>
            </a:prstGeom>
            <a:solidFill>
              <a:srgbClr val="4F92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: 空心 6"/>
            <p:cNvSpPr/>
            <p:nvPr>
              <p:custDataLst>
                <p:tags r:id="rId11"/>
              </p:custDataLst>
            </p:nvPr>
          </p:nvSpPr>
          <p:spPr>
            <a:xfrm>
              <a:off x="573" y="688"/>
              <a:ext cx="413" cy="413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06475" y="269240"/>
            <a:ext cx="825182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什么产品适合参加这个展</a:t>
            </a:r>
            <a:r>
              <a:rPr lang="zh-CN" altLang="en-US" sz="2800" b="1" dirty="0" smtClean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？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32" name="Freeform 5"/>
          <p:cNvSpPr/>
          <p:nvPr>
            <p:custDataLst>
              <p:tags r:id="rId7"/>
            </p:custDataLst>
          </p:nvPr>
        </p:nvSpPr>
        <p:spPr bwMode="auto">
          <a:xfrm>
            <a:off x="985813" y="1153929"/>
            <a:ext cx="8691880" cy="753588"/>
          </a:xfrm>
          <a:custGeom>
            <a:avLst/>
            <a:gdLst>
              <a:gd name="T0" fmla="*/ 0 w 11067"/>
              <a:gd name="T1" fmla="*/ 0 h 1500"/>
              <a:gd name="T2" fmla="*/ 9187 w 11067"/>
              <a:gd name="T3" fmla="*/ 0 h 1500"/>
              <a:gd name="T4" fmla="*/ 9792 w 11067"/>
              <a:gd name="T5" fmla="*/ 0 h 1500"/>
              <a:gd name="T6" fmla="*/ 10597 w 11067"/>
              <a:gd name="T7" fmla="*/ 0 h 1500"/>
              <a:gd name="T8" fmla="*/ 11067 w 11067"/>
              <a:gd name="T9" fmla="*/ 750 h 1500"/>
              <a:gd name="T10" fmla="*/ 10597 w 11067"/>
              <a:gd name="T11" fmla="*/ 1500 h 1500"/>
              <a:gd name="T12" fmla="*/ 9792 w 11067"/>
              <a:gd name="T13" fmla="*/ 1500 h 1500"/>
              <a:gd name="T14" fmla="*/ 9187 w 11067"/>
              <a:gd name="T15" fmla="*/ 1500 h 1500"/>
              <a:gd name="T16" fmla="*/ 0 w 11067"/>
              <a:gd name="T17" fmla="*/ 1500 h 1500"/>
              <a:gd name="T18" fmla="*/ 0 w 11067"/>
              <a:gd name="T19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67" h="1500">
                <a:moveTo>
                  <a:pt x="0" y="0"/>
                </a:moveTo>
                <a:lnTo>
                  <a:pt x="9187" y="0"/>
                </a:lnTo>
                <a:lnTo>
                  <a:pt x="9792" y="0"/>
                </a:lnTo>
                <a:lnTo>
                  <a:pt x="10597" y="0"/>
                </a:lnTo>
                <a:lnTo>
                  <a:pt x="11067" y="750"/>
                </a:lnTo>
                <a:lnTo>
                  <a:pt x="10597" y="1500"/>
                </a:lnTo>
                <a:lnTo>
                  <a:pt x="9792" y="1500"/>
                </a:lnTo>
                <a:lnTo>
                  <a:pt x="9187" y="1500"/>
                </a:lnTo>
                <a:lnTo>
                  <a:pt x="0" y="1500"/>
                </a:lnTo>
                <a:lnTo>
                  <a:pt x="0" y="0"/>
                </a:lnTo>
                <a:close/>
              </a:path>
            </a:pathLst>
          </a:custGeom>
          <a:solidFill>
            <a:srgbClr val="4F9251"/>
          </a:solidFill>
          <a:ln w="15875" cap="flat">
            <a:solidFill>
              <a:srgbClr val="B4B5B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Freeform 14"/>
          <p:cNvSpPr/>
          <p:nvPr>
            <p:custDataLst>
              <p:tags r:id="rId8"/>
            </p:custDataLst>
          </p:nvPr>
        </p:nvSpPr>
        <p:spPr bwMode="auto">
          <a:xfrm>
            <a:off x="1041174" y="4446963"/>
            <a:ext cx="8691880" cy="778304"/>
          </a:xfrm>
          <a:custGeom>
            <a:avLst/>
            <a:gdLst>
              <a:gd name="T0" fmla="*/ 0 w 11067"/>
              <a:gd name="T1" fmla="*/ 0 h 1500"/>
              <a:gd name="T2" fmla="*/ 9187 w 11067"/>
              <a:gd name="T3" fmla="*/ 0 h 1500"/>
              <a:gd name="T4" fmla="*/ 9792 w 11067"/>
              <a:gd name="T5" fmla="*/ 0 h 1500"/>
              <a:gd name="T6" fmla="*/ 10597 w 11067"/>
              <a:gd name="T7" fmla="*/ 0 h 1500"/>
              <a:gd name="T8" fmla="*/ 11067 w 11067"/>
              <a:gd name="T9" fmla="*/ 750 h 1500"/>
              <a:gd name="T10" fmla="*/ 10597 w 11067"/>
              <a:gd name="T11" fmla="*/ 1500 h 1500"/>
              <a:gd name="T12" fmla="*/ 9792 w 11067"/>
              <a:gd name="T13" fmla="*/ 1500 h 1500"/>
              <a:gd name="T14" fmla="*/ 9187 w 11067"/>
              <a:gd name="T15" fmla="*/ 1500 h 1500"/>
              <a:gd name="T16" fmla="*/ 0 w 11067"/>
              <a:gd name="T17" fmla="*/ 1500 h 1500"/>
              <a:gd name="T18" fmla="*/ 0 w 11067"/>
              <a:gd name="T19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67" h="1500">
                <a:moveTo>
                  <a:pt x="0" y="0"/>
                </a:moveTo>
                <a:lnTo>
                  <a:pt x="9187" y="0"/>
                </a:lnTo>
                <a:lnTo>
                  <a:pt x="9792" y="0"/>
                </a:lnTo>
                <a:lnTo>
                  <a:pt x="10597" y="0"/>
                </a:lnTo>
                <a:lnTo>
                  <a:pt x="11067" y="750"/>
                </a:lnTo>
                <a:lnTo>
                  <a:pt x="10597" y="1500"/>
                </a:lnTo>
                <a:lnTo>
                  <a:pt x="9792" y="1500"/>
                </a:lnTo>
                <a:lnTo>
                  <a:pt x="9187" y="1500"/>
                </a:lnTo>
                <a:lnTo>
                  <a:pt x="0" y="1500"/>
                </a:lnTo>
                <a:lnTo>
                  <a:pt x="0" y="0"/>
                </a:lnTo>
                <a:close/>
              </a:path>
            </a:pathLst>
          </a:custGeom>
          <a:solidFill>
            <a:srgbClr val="4F9251"/>
          </a:solidFill>
          <a:ln w="15875" cap="flat">
            <a:solidFill>
              <a:srgbClr val="B4B5B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1"/>
          <p:cNvSpPr txBox="1"/>
          <p:nvPr>
            <p:custDataLst>
              <p:tags r:id="rId9"/>
            </p:custDataLst>
          </p:nvPr>
        </p:nvSpPr>
        <p:spPr>
          <a:xfrm>
            <a:off x="962338" y="1228993"/>
            <a:ext cx="7894782" cy="6785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家具</a:t>
            </a:r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及家居用品：</a:t>
            </a:r>
            <a:r>
              <a: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各类家具及家居用品、整装家居、全屋定制、单品家居、整木定制、全铝家居、软件系统等；</a:t>
            </a: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1" name="TextBox 46"/>
          <p:cNvSpPr txBox="1"/>
          <p:nvPr>
            <p:custDataLst>
              <p:tags r:id="rId10"/>
            </p:custDataLst>
          </p:nvPr>
        </p:nvSpPr>
        <p:spPr>
          <a:xfrm>
            <a:off x="985520" y="4428890"/>
            <a:ext cx="7838440" cy="5825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altLang="zh-CN" sz="14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Freeform 14"/>
          <p:cNvSpPr/>
          <p:nvPr>
            <p:custDataLst>
              <p:tags r:id="rId11"/>
            </p:custDataLst>
          </p:nvPr>
        </p:nvSpPr>
        <p:spPr bwMode="auto">
          <a:xfrm>
            <a:off x="1006749" y="5378479"/>
            <a:ext cx="8691880" cy="444097"/>
          </a:xfrm>
          <a:custGeom>
            <a:avLst/>
            <a:gdLst>
              <a:gd name="T0" fmla="*/ 0 w 11067"/>
              <a:gd name="T1" fmla="*/ 0 h 1500"/>
              <a:gd name="T2" fmla="*/ 9187 w 11067"/>
              <a:gd name="T3" fmla="*/ 0 h 1500"/>
              <a:gd name="T4" fmla="*/ 9792 w 11067"/>
              <a:gd name="T5" fmla="*/ 0 h 1500"/>
              <a:gd name="T6" fmla="*/ 10597 w 11067"/>
              <a:gd name="T7" fmla="*/ 0 h 1500"/>
              <a:gd name="T8" fmla="*/ 11067 w 11067"/>
              <a:gd name="T9" fmla="*/ 750 h 1500"/>
              <a:gd name="T10" fmla="*/ 10597 w 11067"/>
              <a:gd name="T11" fmla="*/ 1500 h 1500"/>
              <a:gd name="T12" fmla="*/ 9792 w 11067"/>
              <a:gd name="T13" fmla="*/ 1500 h 1500"/>
              <a:gd name="T14" fmla="*/ 9187 w 11067"/>
              <a:gd name="T15" fmla="*/ 1500 h 1500"/>
              <a:gd name="T16" fmla="*/ 0 w 11067"/>
              <a:gd name="T17" fmla="*/ 1500 h 1500"/>
              <a:gd name="T18" fmla="*/ 0 w 11067"/>
              <a:gd name="T19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67" h="1500">
                <a:moveTo>
                  <a:pt x="0" y="0"/>
                </a:moveTo>
                <a:lnTo>
                  <a:pt x="9187" y="0"/>
                </a:lnTo>
                <a:lnTo>
                  <a:pt x="9792" y="0"/>
                </a:lnTo>
                <a:lnTo>
                  <a:pt x="10597" y="0"/>
                </a:lnTo>
                <a:lnTo>
                  <a:pt x="11067" y="750"/>
                </a:lnTo>
                <a:lnTo>
                  <a:pt x="10597" y="1500"/>
                </a:lnTo>
                <a:lnTo>
                  <a:pt x="9792" y="1500"/>
                </a:lnTo>
                <a:lnTo>
                  <a:pt x="9187" y="1500"/>
                </a:lnTo>
                <a:lnTo>
                  <a:pt x="0" y="1500"/>
                </a:lnTo>
                <a:lnTo>
                  <a:pt x="0" y="0"/>
                </a:lnTo>
                <a:close/>
              </a:path>
            </a:pathLst>
          </a:custGeom>
          <a:solidFill>
            <a:srgbClr val="4F9251"/>
          </a:solidFill>
          <a:ln w="15875" cap="flat">
            <a:solidFill>
              <a:srgbClr val="B4B5B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Box 46"/>
          <p:cNvSpPr txBox="1"/>
          <p:nvPr>
            <p:custDataLst>
              <p:tags r:id="rId12"/>
            </p:custDataLst>
          </p:nvPr>
        </p:nvSpPr>
        <p:spPr>
          <a:xfrm>
            <a:off x="1006749" y="4487256"/>
            <a:ext cx="7829550" cy="2959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整装定制材料：</a:t>
            </a:r>
            <a:r>
              <a: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家具板、护墙板、岩板、 饰面材料、封边材料、装饰材料 等；</a:t>
            </a: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45" name="Freeform 8"/>
          <p:cNvSpPr/>
          <p:nvPr>
            <p:custDataLst>
              <p:tags r:id="rId13"/>
            </p:custDataLst>
          </p:nvPr>
        </p:nvSpPr>
        <p:spPr bwMode="auto">
          <a:xfrm>
            <a:off x="962338" y="2130937"/>
            <a:ext cx="8691880" cy="523616"/>
          </a:xfrm>
          <a:custGeom>
            <a:avLst/>
            <a:gdLst>
              <a:gd name="T0" fmla="*/ 0 w 11067"/>
              <a:gd name="T1" fmla="*/ 0 h 1500"/>
              <a:gd name="T2" fmla="*/ 9187 w 11067"/>
              <a:gd name="T3" fmla="*/ 0 h 1500"/>
              <a:gd name="T4" fmla="*/ 9792 w 11067"/>
              <a:gd name="T5" fmla="*/ 0 h 1500"/>
              <a:gd name="T6" fmla="*/ 10597 w 11067"/>
              <a:gd name="T7" fmla="*/ 0 h 1500"/>
              <a:gd name="T8" fmla="*/ 11067 w 11067"/>
              <a:gd name="T9" fmla="*/ 750 h 1500"/>
              <a:gd name="T10" fmla="*/ 10597 w 11067"/>
              <a:gd name="T11" fmla="*/ 1500 h 1500"/>
              <a:gd name="T12" fmla="*/ 9792 w 11067"/>
              <a:gd name="T13" fmla="*/ 1500 h 1500"/>
              <a:gd name="T14" fmla="*/ 9187 w 11067"/>
              <a:gd name="T15" fmla="*/ 1500 h 1500"/>
              <a:gd name="T16" fmla="*/ 0 w 11067"/>
              <a:gd name="T17" fmla="*/ 1500 h 1500"/>
              <a:gd name="T18" fmla="*/ 0 w 11067"/>
              <a:gd name="T19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67" h="1500">
                <a:moveTo>
                  <a:pt x="0" y="0"/>
                </a:moveTo>
                <a:lnTo>
                  <a:pt x="9187" y="0"/>
                </a:lnTo>
                <a:lnTo>
                  <a:pt x="9792" y="0"/>
                </a:lnTo>
                <a:lnTo>
                  <a:pt x="10597" y="0"/>
                </a:lnTo>
                <a:lnTo>
                  <a:pt x="11067" y="750"/>
                </a:lnTo>
                <a:lnTo>
                  <a:pt x="10597" y="1500"/>
                </a:lnTo>
                <a:lnTo>
                  <a:pt x="9792" y="1500"/>
                </a:lnTo>
                <a:lnTo>
                  <a:pt x="9187" y="1500"/>
                </a:lnTo>
                <a:lnTo>
                  <a:pt x="0" y="1500"/>
                </a:lnTo>
                <a:lnTo>
                  <a:pt x="0" y="0"/>
                </a:lnTo>
                <a:close/>
              </a:path>
            </a:pathLst>
          </a:custGeom>
          <a:solidFill>
            <a:srgbClr val="4F9251"/>
          </a:solidFill>
          <a:ln w="15875" cap="flat">
            <a:solidFill>
              <a:srgbClr val="B4B5B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40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36"/>
          <p:cNvSpPr txBox="1"/>
          <p:nvPr>
            <p:custDataLst>
              <p:tags r:id="rId14"/>
            </p:custDataLst>
          </p:nvPr>
        </p:nvSpPr>
        <p:spPr>
          <a:xfrm>
            <a:off x="1041174" y="5397113"/>
            <a:ext cx="8114525" cy="325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家居</a:t>
            </a:r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新材料新技术：</a:t>
            </a:r>
            <a:r>
              <a: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木材板材、五金配件、化工产品、皮革布艺等。</a:t>
            </a:r>
            <a:endParaRPr lang="zh-CN" altLang="en-US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TextBox 31"/>
          <p:cNvSpPr txBox="1"/>
          <p:nvPr>
            <p:custDataLst>
              <p:tags r:id="rId15"/>
            </p:custDataLst>
          </p:nvPr>
        </p:nvSpPr>
        <p:spPr>
          <a:xfrm>
            <a:off x="1006749" y="2177764"/>
            <a:ext cx="7772400" cy="4881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</a:t>
            </a:r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家居：</a:t>
            </a:r>
            <a:r>
              <a: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智能家具、智慧家庭、控制系统、照明系统等；</a:t>
            </a:r>
            <a:endParaRPr lang="zh-CN" altLang="en-US" sz="14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6" name="Freeform 5"/>
          <p:cNvSpPr/>
          <p:nvPr>
            <p:custDataLst>
              <p:tags r:id="rId16"/>
            </p:custDataLst>
          </p:nvPr>
        </p:nvSpPr>
        <p:spPr bwMode="auto">
          <a:xfrm>
            <a:off x="985813" y="2789692"/>
            <a:ext cx="8691880" cy="723814"/>
          </a:xfrm>
          <a:custGeom>
            <a:avLst/>
            <a:gdLst>
              <a:gd name="T0" fmla="*/ 0 w 11067"/>
              <a:gd name="T1" fmla="*/ 0 h 1500"/>
              <a:gd name="T2" fmla="*/ 9187 w 11067"/>
              <a:gd name="T3" fmla="*/ 0 h 1500"/>
              <a:gd name="T4" fmla="*/ 9792 w 11067"/>
              <a:gd name="T5" fmla="*/ 0 h 1500"/>
              <a:gd name="T6" fmla="*/ 10597 w 11067"/>
              <a:gd name="T7" fmla="*/ 0 h 1500"/>
              <a:gd name="T8" fmla="*/ 11067 w 11067"/>
              <a:gd name="T9" fmla="*/ 750 h 1500"/>
              <a:gd name="T10" fmla="*/ 10597 w 11067"/>
              <a:gd name="T11" fmla="*/ 1500 h 1500"/>
              <a:gd name="T12" fmla="*/ 9792 w 11067"/>
              <a:gd name="T13" fmla="*/ 1500 h 1500"/>
              <a:gd name="T14" fmla="*/ 9187 w 11067"/>
              <a:gd name="T15" fmla="*/ 1500 h 1500"/>
              <a:gd name="T16" fmla="*/ 0 w 11067"/>
              <a:gd name="T17" fmla="*/ 1500 h 1500"/>
              <a:gd name="T18" fmla="*/ 0 w 11067"/>
              <a:gd name="T19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67" h="1500">
                <a:moveTo>
                  <a:pt x="0" y="0"/>
                </a:moveTo>
                <a:lnTo>
                  <a:pt x="9187" y="0"/>
                </a:lnTo>
                <a:lnTo>
                  <a:pt x="9792" y="0"/>
                </a:lnTo>
                <a:lnTo>
                  <a:pt x="10597" y="0"/>
                </a:lnTo>
                <a:lnTo>
                  <a:pt x="11067" y="750"/>
                </a:lnTo>
                <a:lnTo>
                  <a:pt x="10597" y="1500"/>
                </a:lnTo>
                <a:lnTo>
                  <a:pt x="9792" y="1500"/>
                </a:lnTo>
                <a:lnTo>
                  <a:pt x="9187" y="1500"/>
                </a:lnTo>
                <a:lnTo>
                  <a:pt x="0" y="1500"/>
                </a:lnTo>
                <a:lnTo>
                  <a:pt x="0" y="0"/>
                </a:lnTo>
                <a:close/>
              </a:path>
            </a:pathLst>
          </a:custGeom>
          <a:solidFill>
            <a:srgbClr val="4F9251"/>
          </a:solidFill>
          <a:ln w="15875" cap="flat">
            <a:solidFill>
              <a:srgbClr val="B4B5B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木工机械及智能制造</a:t>
            </a:r>
            <a:r>
              <a:rPr lang="zh-CN" altLang="en-US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各类家具及材料生产加工设备、实木</a:t>
            </a:r>
            <a:r>
              <a: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设备、板式设备、</a:t>
            </a: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环保设备、涂装设备、智能生产线、机械配件；</a:t>
            </a: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Freeform 5"/>
          <p:cNvSpPr/>
          <p:nvPr>
            <p:custDataLst>
              <p:tags r:id="rId17"/>
            </p:custDataLst>
          </p:nvPr>
        </p:nvSpPr>
        <p:spPr bwMode="auto">
          <a:xfrm>
            <a:off x="1006749" y="3648645"/>
            <a:ext cx="8691880" cy="645106"/>
          </a:xfrm>
          <a:custGeom>
            <a:avLst/>
            <a:gdLst>
              <a:gd name="T0" fmla="*/ 0 w 11067"/>
              <a:gd name="T1" fmla="*/ 0 h 1500"/>
              <a:gd name="T2" fmla="*/ 9187 w 11067"/>
              <a:gd name="T3" fmla="*/ 0 h 1500"/>
              <a:gd name="T4" fmla="*/ 9792 w 11067"/>
              <a:gd name="T5" fmla="*/ 0 h 1500"/>
              <a:gd name="T6" fmla="*/ 10597 w 11067"/>
              <a:gd name="T7" fmla="*/ 0 h 1500"/>
              <a:gd name="T8" fmla="*/ 11067 w 11067"/>
              <a:gd name="T9" fmla="*/ 750 h 1500"/>
              <a:gd name="T10" fmla="*/ 10597 w 11067"/>
              <a:gd name="T11" fmla="*/ 1500 h 1500"/>
              <a:gd name="T12" fmla="*/ 9792 w 11067"/>
              <a:gd name="T13" fmla="*/ 1500 h 1500"/>
              <a:gd name="T14" fmla="*/ 9187 w 11067"/>
              <a:gd name="T15" fmla="*/ 1500 h 1500"/>
              <a:gd name="T16" fmla="*/ 0 w 11067"/>
              <a:gd name="T17" fmla="*/ 1500 h 1500"/>
              <a:gd name="T18" fmla="*/ 0 w 11067"/>
              <a:gd name="T19" fmla="*/ 0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067" h="1500">
                <a:moveTo>
                  <a:pt x="0" y="0"/>
                </a:moveTo>
                <a:lnTo>
                  <a:pt x="9187" y="0"/>
                </a:lnTo>
                <a:lnTo>
                  <a:pt x="9792" y="0"/>
                </a:lnTo>
                <a:lnTo>
                  <a:pt x="10597" y="0"/>
                </a:lnTo>
                <a:lnTo>
                  <a:pt x="11067" y="750"/>
                </a:lnTo>
                <a:lnTo>
                  <a:pt x="10597" y="1500"/>
                </a:lnTo>
                <a:lnTo>
                  <a:pt x="9792" y="1500"/>
                </a:lnTo>
                <a:lnTo>
                  <a:pt x="9187" y="1500"/>
                </a:lnTo>
                <a:lnTo>
                  <a:pt x="0" y="1500"/>
                </a:lnTo>
                <a:lnTo>
                  <a:pt x="0" y="0"/>
                </a:lnTo>
                <a:close/>
              </a:path>
            </a:pathLst>
          </a:custGeom>
          <a:solidFill>
            <a:srgbClr val="4F9251"/>
          </a:solidFill>
          <a:ln w="15875" cap="flat">
            <a:solidFill>
              <a:srgbClr val="B4B5B5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家具</a:t>
            </a:r>
            <a:r>
              <a:rPr lang="zh-CN" altLang="en-US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配套用品及</a:t>
            </a:r>
            <a:r>
              <a:rPr lang="zh-CN" altLang="en-US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配件：</a:t>
            </a:r>
            <a:r>
              <a: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板式家具配件、实木家具配件、五金家具配件、</a:t>
            </a: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办公家具配件、卫浴配件、橱柜家具配件、衣柜配件等；</a:t>
            </a:r>
            <a:endParaRPr lang="zh-CN" altLang="en-US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1960" y="344170"/>
            <a:ext cx="447040" cy="447040"/>
            <a:chOff x="428" y="542"/>
            <a:chExt cx="704" cy="704"/>
          </a:xfrm>
        </p:grpSpPr>
        <p:sp>
          <p:nvSpPr>
            <p:cNvPr id="4" name="泪滴形 3"/>
            <p:cNvSpPr/>
            <p:nvPr>
              <p:custDataLst>
                <p:tags r:id="rId18"/>
              </p:custDataLst>
            </p:nvPr>
          </p:nvSpPr>
          <p:spPr>
            <a:xfrm>
              <a:off x="428" y="542"/>
              <a:ext cx="704" cy="704"/>
            </a:xfrm>
            <a:prstGeom prst="teardrop">
              <a:avLst/>
            </a:prstGeom>
            <a:solidFill>
              <a:srgbClr val="4F92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: 空心 6"/>
            <p:cNvSpPr/>
            <p:nvPr>
              <p:custDataLst>
                <p:tags r:id="rId19"/>
              </p:custDataLst>
            </p:nvPr>
          </p:nvSpPr>
          <p:spPr>
            <a:xfrm>
              <a:off x="573" y="688"/>
              <a:ext cx="413" cy="413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2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9" name="图片 8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156" name="textbox 156"/>
          <p:cNvSpPr/>
          <p:nvPr>
            <p:custDataLst>
              <p:tags r:id="rId7"/>
            </p:custDataLst>
          </p:nvPr>
        </p:nvSpPr>
        <p:spPr>
          <a:xfrm>
            <a:off x="1129665" y="308610"/>
            <a:ext cx="6710045" cy="622300"/>
          </a:xfrm>
          <a:prstGeom prst="rect">
            <a:avLst/>
          </a:prstGeom>
        </p:spPr>
        <p:txBody>
          <a:bodyPr vert="horz" wrap="square" lIns="0" tIns="0" rIns="0" bIns="0" anchor="ctr" anchorCtr="0"/>
          <a:lstStyle/>
          <a:p>
            <a:pPr algn="l" rtl="0" eaLnBrk="0">
              <a:lnSpc>
                <a:spcPct val="83000"/>
              </a:lnSpc>
            </a:pPr>
            <a:r>
              <a:rPr sz="2700" b="1" kern="0" spc="1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谁会来参观这个展会</a:t>
            </a:r>
            <a:r>
              <a:rPr sz="2700" b="1" kern="0" spc="1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  <a:endParaRPr lang="en-US" altLang="en-US" sz="2700" b="1" kern="0" spc="1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>
            <p:custDataLst>
              <p:tags r:id="rId8"/>
            </p:custDataLst>
          </p:nvPr>
        </p:nvSpPr>
        <p:spPr>
          <a:xfrm>
            <a:off x="769620" y="2695575"/>
            <a:ext cx="1511300" cy="1303020"/>
          </a:xfrm>
          <a:prstGeom prst="hexagon">
            <a:avLst/>
          </a:prstGeom>
          <a:solidFill>
            <a:schemeClr val="dk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indent="0"/>
            <a:endParaRPr lang="en-US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六边形 10"/>
          <p:cNvSpPr/>
          <p:nvPr>
            <p:custDataLst>
              <p:tags r:id="rId9"/>
            </p:custDataLst>
          </p:nvPr>
        </p:nvSpPr>
        <p:spPr>
          <a:xfrm>
            <a:off x="2029460" y="3435985"/>
            <a:ext cx="1511300" cy="130302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六边形 11"/>
          <p:cNvSpPr/>
          <p:nvPr>
            <p:custDataLst>
              <p:tags r:id="rId10"/>
            </p:custDataLst>
          </p:nvPr>
        </p:nvSpPr>
        <p:spPr>
          <a:xfrm>
            <a:off x="3289300" y="2784475"/>
            <a:ext cx="1511300" cy="1303020"/>
          </a:xfrm>
          <a:prstGeom prst="hexagon">
            <a:avLst/>
          </a:prstGeom>
          <a:solidFill>
            <a:schemeClr val="dk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altLang="en-US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3" name="六边形 12"/>
          <p:cNvSpPr/>
          <p:nvPr>
            <p:custDataLst>
              <p:tags r:id="rId11"/>
            </p:custDataLst>
          </p:nvPr>
        </p:nvSpPr>
        <p:spPr>
          <a:xfrm>
            <a:off x="4563110" y="2132965"/>
            <a:ext cx="1511300" cy="1303020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六边形 13"/>
          <p:cNvSpPr/>
          <p:nvPr>
            <p:custDataLst>
              <p:tags r:id="rId12"/>
            </p:custDataLst>
          </p:nvPr>
        </p:nvSpPr>
        <p:spPr>
          <a:xfrm>
            <a:off x="3289300" y="1393190"/>
            <a:ext cx="1511300" cy="1303020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endParaRPr lang="en-US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5" name="六边形 14"/>
          <p:cNvSpPr/>
          <p:nvPr>
            <p:custDataLst>
              <p:tags r:id="rId13"/>
            </p:custDataLst>
          </p:nvPr>
        </p:nvSpPr>
        <p:spPr>
          <a:xfrm>
            <a:off x="2043430" y="2042160"/>
            <a:ext cx="1511300" cy="1303020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indent="0"/>
            <a:endParaRPr 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/>
            <a:endParaRPr lang="en-US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/>
            <a:endParaRPr lang="en-US" altLang="en-US" sz="160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六边形 15"/>
          <p:cNvSpPr/>
          <p:nvPr>
            <p:custDataLst>
              <p:tags r:id="rId14"/>
            </p:custDataLst>
          </p:nvPr>
        </p:nvSpPr>
        <p:spPr>
          <a:xfrm>
            <a:off x="3289300" y="4175760"/>
            <a:ext cx="1511300" cy="1303020"/>
          </a:xfrm>
          <a:prstGeom prst="hexagon">
            <a:avLst/>
          </a:prstGeom>
          <a:solidFill>
            <a:schemeClr val="lt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六边形 16"/>
          <p:cNvSpPr/>
          <p:nvPr>
            <p:custDataLst>
              <p:tags r:id="rId15"/>
            </p:custDataLst>
          </p:nvPr>
        </p:nvSpPr>
        <p:spPr>
          <a:xfrm>
            <a:off x="4563110" y="3478530"/>
            <a:ext cx="1511300" cy="1303020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六边形 17"/>
          <p:cNvSpPr/>
          <p:nvPr>
            <p:custDataLst>
              <p:tags r:id="rId16"/>
            </p:custDataLst>
          </p:nvPr>
        </p:nvSpPr>
        <p:spPr>
          <a:xfrm>
            <a:off x="5836920" y="2828290"/>
            <a:ext cx="1511300" cy="1303020"/>
          </a:xfrm>
          <a:prstGeom prst="hexagon">
            <a:avLst/>
          </a:prstGeom>
          <a:solidFill>
            <a:schemeClr val="lt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>
            <p:custDataLst>
              <p:tags r:id="rId17"/>
            </p:custDataLst>
          </p:nvPr>
        </p:nvSpPr>
        <p:spPr>
          <a:xfrm>
            <a:off x="6096000" y="4632325"/>
            <a:ext cx="102679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CN" altLang="en-US" sz="2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picture 12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3681095" y="1534160"/>
            <a:ext cx="729615" cy="729615"/>
          </a:xfrm>
          <a:prstGeom prst="rect">
            <a:avLst/>
          </a:prstGeom>
        </p:spPr>
      </p:pic>
      <p:sp>
        <p:nvSpPr>
          <p:cNvPr id="20" name="文本框 19"/>
          <p:cNvSpPr txBox="1"/>
          <p:nvPr>
            <p:custDataLst>
              <p:tags r:id="rId20"/>
            </p:custDataLst>
          </p:nvPr>
        </p:nvSpPr>
        <p:spPr>
          <a:xfrm>
            <a:off x="3583940" y="2233930"/>
            <a:ext cx="949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分销渠道</a:t>
            </a:r>
            <a:endParaRPr lang="zh-CN" altLang="en-US" sz="1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21"/>
            </p:custDataLst>
          </p:nvPr>
        </p:nvSpPr>
        <p:spPr>
          <a:xfrm>
            <a:off x="4946015" y="2973705"/>
            <a:ext cx="949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贸易商</a:t>
            </a:r>
            <a:endParaRPr lang="zh-CN" altLang="en-US" sz="1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2"/>
            </p:custDataLst>
          </p:nvPr>
        </p:nvSpPr>
        <p:spPr>
          <a:xfrm>
            <a:off x="6172835" y="3691890"/>
            <a:ext cx="949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代理商</a:t>
            </a:r>
            <a:endParaRPr lang="zh-CN" altLang="en-US" sz="14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>
            <p:custDataLst>
              <p:tags r:id="rId23"/>
            </p:custDataLst>
          </p:nvPr>
        </p:nvSpPr>
        <p:spPr>
          <a:xfrm>
            <a:off x="4874260" y="4316095"/>
            <a:ext cx="949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家具</a:t>
            </a:r>
            <a:r>
              <a:rPr lang="en-US" sz="1400" b="1" dirty="0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门店</a:t>
            </a:r>
            <a:endParaRPr lang="en-US" altLang="en-US" sz="1400" b="1" dirty="0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文本框 24"/>
          <p:cNvSpPr txBox="1"/>
          <p:nvPr>
            <p:custDataLst>
              <p:tags r:id="rId24"/>
            </p:custDataLst>
          </p:nvPr>
        </p:nvSpPr>
        <p:spPr>
          <a:xfrm>
            <a:off x="3583940" y="5062855"/>
            <a:ext cx="949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企业工厂</a:t>
            </a:r>
            <a:endParaRPr lang="zh-CN" altLang="en-US" sz="1400" b="1" dirty="0" smtClean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文本框 25"/>
          <p:cNvSpPr txBox="1"/>
          <p:nvPr>
            <p:custDataLst>
              <p:tags r:id="rId25"/>
            </p:custDataLst>
          </p:nvPr>
        </p:nvSpPr>
        <p:spPr>
          <a:xfrm>
            <a:off x="2431415" y="4175760"/>
            <a:ext cx="8343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1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行业商</a:t>
            </a:r>
            <a:endParaRPr lang="en-US" sz="1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/>
            <a:r>
              <a:rPr lang="en-US" sz="1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协会</a:t>
            </a:r>
            <a:endParaRPr lang="en-US" altLang="en-US" sz="1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文本框 26"/>
          <p:cNvSpPr txBox="1"/>
          <p:nvPr>
            <p:custDataLst>
              <p:tags r:id="rId26"/>
            </p:custDataLst>
          </p:nvPr>
        </p:nvSpPr>
        <p:spPr>
          <a:xfrm>
            <a:off x="1129665" y="3550920"/>
            <a:ext cx="94996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1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商贸城</a:t>
            </a:r>
            <a:endParaRPr lang="en-US" altLang="en-US" sz="1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>
            <p:custDataLst>
              <p:tags r:id="rId27"/>
            </p:custDataLst>
          </p:nvPr>
        </p:nvSpPr>
        <p:spPr>
          <a:xfrm>
            <a:off x="2426335" y="2758440"/>
            <a:ext cx="872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/>
            <a:r>
              <a:rPr lang="en-US" sz="1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配套服</a:t>
            </a:r>
            <a:endParaRPr lang="en-US" sz="1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/>
            <a:r>
              <a:rPr lang="en-US" sz="1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务企业</a:t>
            </a:r>
            <a:endParaRPr lang="en-US" altLang="en-US" sz="1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8"/>
            </p:custDataLst>
          </p:nvPr>
        </p:nvSpPr>
        <p:spPr>
          <a:xfrm>
            <a:off x="3681095" y="3550920"/>
            <a:ext cx="9499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跨境电</a:t>
            </a:r>
            <a:endParaRPr lang="zh-CN" altLang="en-US" sz="1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商买家</a:t>
            </a:r>
            <a:endParaRPr lang="zh-CN" altLang="en-US" sz="1400" b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 descr="3b32303039303631343bb5d8c7f2d2c7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3711575" y="2856230"/>
            <a:ext cx="694690" cy="694690"/>
          </a:xfrm>
          <a:prstGeom prst="rect">
            <a:avLst/>
          </a:prstGeom>
        </p:spPr>
      </p:pic>
      <p:pic>
        <p:nvPicPr>
          <p:cNvPr id="31" name="图片 30" descr="3b32303131373337373bc8cb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946015" y="2327275"/>
            <a:ext cx="646430" cy="646430"/>
          </a:xfrm>
          <a:prstGeom prst="rect">
            <a:avLst/>
          </a:prstGeom>
        </p:spPr>
      </p:pic>
      <p:pic>
        <p:nvPicPr>
          <p:cNvPr id="47" name="图片 46" descr="3b32303037313631333bb7bfd7d3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29665" y="2828290"/>
            <a:ext cx="634365" cy="634365"/>
          </a:xfrm>
          <a:prstGeom prst="rect">
            <a:avLst/>
          </a:prstGeom>
        </p:spPr>
      </p:pic>
      <p:pic>
        <p:nvPicPr>
          <p:cNvPr id="48" name="图片 47" descr="3b32313536363032313bcaf7d2b6b7bfd7d3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688080" y="4271010"/>
            <a:ext cx="689610" cy="689610"/>
          </a:xfrm>
          <a:prstGeom prst="rect">
            <a:avLst/>
          </a:prstGeom>
        </p:spPr>
      </p:pic>
      <p:sp>
        <p:nvSpPr>
          <p:cNvPr id="58" name="Freeform 12"/>
          <p:cNvSpPr>
            <a:spLocks noEditPoints="1"/>
          </p:cNvSpPr>
          <p:nvPr>
            <p:custDataLst>
              <p:tags r:id="rId41"/>
            </p:custDataLst>
          </p:nvPr>
        </p:nvSpPr>
        <p:spPr bwMode="auto">
          <a:xfrm>
            <a:off x="5018405" y="3634740"/>
            <a:ext cx="579120" cy="636270"/>
          </a:xfrm>
          <a:custGeom>
            <a:avLst/>
            <a:gdLst>
              <a:gd name="T0" fmla="*/ 862 w 954"/>
              <a:gd name="T1" fmla="*/ 813 h 944"/>
              <a:gd name="T2" fmla="*/ 763 w 954"/>
              <a:gd name="T3" fmla="*/ 813 h 944"/>
              <a:gd name="T4" fmla="*/ 625 w 954"/>
              <a:gd name="T5" fmla="*/ 549 h 944"/>
              <a:gd name="T6" fmla="*/ 611 w 954"/>
              <a:gd name="T7" fmla="*/ 601 h 944"/>
              <a:gd name="T8" fmla="*/ 535 w 954"/>
              <a:gd name="T9" fmla="*/ 658 h 944"/>
              <a:gd name="T10" fmla="*/ 782 w 954"/>
              <a:gd name="T11" fmla="*/ 932 h 944"/>
              <a:gd name="T12" fmla="*/ 941 w 954"/>
              <a:gd name="T13" fmla="*/ 826 h 944"/>
              <a:gd name="T14" fmla="*/ 824 w 954"/>
              <a:gd name="T15" fmla="*/ 704 h 944"/>
              <a:gd name="T16" fmla="*/ 650 w 954"/>
              <a:gd name="T17" fmla="*/ 561 h 944"/>
              <a:gd name="T18" fmla="*/ 345 w 954"/>
              <a:gd name="T19" fmla="*/ 335 h 944"/>
              <a:gd name="T20" fmla="*/ 397 w 954"/>
              <a:gd name="T21" fmla="*/ 321 h 944"/>
              <a:gd name="T22" fmla="*/ 411 w 954"/>
              <a:gd name="T23" fmla="*/ 269 h 944"/>
              <a:gd name="T24" fmla="*/ 423 w 954"/>
              <a:gd name="T25" fmla="*/ 221 h 944"/>
              <a:gd name="T26" fmla="*/ 184 w 954"/>
              <a:gd name="T27" fmla="*/ 21 h 944"/>
              <a:gd name="T28" fmla="*/ 151 w 954"/>
              <a:gd name="T29" fmla="*/ 267 h 944"/>
              <a:gd name="T30" fmla="*/ 1 w 954"/>
              <a:gd name="T31" fmla="*/ 204 h 944"/>
              <a:gd name="T32" fmla="*/ 284 w 954"/>
              <a:gd name="T33" fmla="*/ 406 h 944"/>
              <a:gd name="T34" fmla="*/ 320 w 954"/>
              <a:gd name="T35" fmla="*/ 360 h 944"/>
              <a:gd name="T36" fmla="*/ 920 w 954"/>
              <a:gd name="T37" fmla="*/ 91 h 944"/>
              <a:gd name="T38" fmla="*/ 791 w 954"/>
              <a:gd name="T39" fmla="*/ 0 h 944"/>
              <a:gd name="T40" fmla="*/ 448 w 954"/>
              <a:gd name="T41" fmla="*/ 306 h 944"/>
              <a:gd name="T42" fmla="*/ 399 w 954"/>
              <a:gd name="T43" fmla="*/ 376 h 944"/>
              <a:gd name="T44" fmla="*/ 357 w 954"/>
              <a:gd name="T45" fmla="*/ 397 h 944"/>
              <a:gd name="T46" fmla="*/ 362 w 954"/>
              <a:gd name="T47" fmla="*/ 527 h 944"/>
              <a:gd name="T48" fmla="*/ 85 w 954"/>
              <a:gd name="T49" fmla="*/ 768 h 944"/>
              <a:gd name="T50" fmla="*/ 55 w 954"/>
              <a:gd name="T51" fmla="*/ 944 h 944"/>
              <a:gd name="T52" fmla="*/ 198 w 954"/>
              <a:gd name="T53" fmla="*/ 800 h 944"/>
              <a:gd name="T54" fmla="*/ 423 w 954"/>
              <a:gd name="T55" fmla="*/ 588 h 944"/>
              <a:gd name="T56" fmla="*/ 549 w 954"/>
              <a:gd name="T57" fmla="*/ 588 h 944"/>
              <a:gd name="T58" fmla="*/ 585 w 954"/>
              <a:gd name="T59" fmla="*/ 509 h 944"/>
              <a:gd name="T60" fmla="*/ 639 w 954"/>
              <a:gd name="T61" fmla="*/ 498 h 944"/>
              <a:gd name="T62" fmla="*/ 920 w 954"/>
              <a:gd name="T63" fmla="*/ 91 h 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54" h="944">
                <a:moveTo>
                  <a:pt x="813" y="764"/>
                </a:moveTo>
                <a:cubicBezTo>
                  <a:pt x="840" y="764"/>
                  <a:pt x="862" y="786"/>
                  <a:pt x="862" y="813"/>
                </a:cubicBezTo>
                <a:cubicBezTo>
                  <a:pt x="862" y="841"/>
                  <a:pt x="840" y="863"/>
                  <a:pt x="813" y="863"/>
                </a:cubicBezTo>
                <a:cubicBezTo>
                  <a:pt x="786" y="863"/>
                  <a:pt x="763" y="841"/>
                  <a:pt x="763" y="813"/>
                </a:cubicBezTo>
                <a:cubicBezTo>
                  <a:pt x="763" y="786"/>
                  <a:pt x="786" y="764"/>
                  <a:pt x="813" y="764"/>
                </a:cubicBezTo>
                <a:close/>
                <a:moveTo>
                  <a:pt x="625" y="549"/>
                </a:moveTo>
                <a:lnTo>
                  <a:pt x="637" y="574"/>
                </a:lnTo>
                <a:lnTo>
                  <a:pt x="611" y="601"/>
                </a:lnTo>
                <a:lnTo>
                  <a:pt x="586" y="625"/>
                </a:lnTo>
                <a:cubicBezTo>
                  <a:pt x="571" y="640"/>
                  <a:pt x="554" y="651"/>
                  <a:pt x="535" y="658"/>
                </a:cubicBezTo>
                <a:lnTo>
                  <a:pt x="703" y="826"/>
                </a:lnTo>
                <a:lnTo>
                  <a:pt x="782" y="932"/>
                </a:lnTo>
                <a:lnTo>
                  <a:pt x="824" y="943"/>
                </a:lnTo>
                <a:lnTo>
                  <a:pt x="941" y="826"/>
                </a:lnTo>
                <a:lnTo>
                  <a:pt x="930" y="783"/>
                </a:lnTo>
                <a:lnTo>
                  <a:pt x="824" y="704"/>
                </a:lnTo>
                <a:lnTo>
                  <a:pt x="666" y="546"/>
                </a:lnTo>
                <a:lnTo>
                  <a:pt x="650" y="561"/>
                </a:lnTo>
                <a:lnTo>
                  <a:pt x="625" y="549"/>
                </a:lnTo>
                <a:close/>
                <a:moveTo>
                  <a:pt x="345" y="335"/>
                </a:moveTo>
                <a:lnTo>
                  <a:pt x="372" y="308"/>
                </a:lnTo>
                <a:lnTo>
                  <a:pt x="397" y="321"/>
                </a:lnTo>
                <a:lnTo>
                  <a:pt x="384" y="296"/>
                </a:lnTo>
                <a:lnTo>
                  <a:pt x="411" y="269"/>
                </a:lnTo>
                <a:lnTo>
                  <a:pt x="414" y="266"/>
                </a:lnTo>
                <a:cubicBezTo>
                  <a:pt x="420" y="251"/>
                  <a:pt x="423" y="235"/>
                  <a:pt x="423" y="221"/>
                </a:cubicBezTo>
                <a:cubicBezTo>
                  <a:pt x="423" y="108"/>
                  <a:pt x="316" y="0"/>
                  <a:pt x="204" y="1"/>
                </a:cubicBezTo>
                <a:cubicBezTo>
                  <a:pt x="203" y="1"/>
                  <a:pt x="191" y="14"/>
                  <a:pt x="184" y="21"/>
                </a:cubicBezTo>
                <a:cubicBezTo>
                  <a:pt x="274" y="111"/>
                  <a:pt x="266" y="96"/>
                  <a:pt x="266" y="151"/>
                </a:cubicBezTo>
                <a:cubicBezTo>
                  <a:pt x="266" y="196"/>
                  <a:pt x="195" y="267"/>
                  <a:pt x="151" y="267"/>
                </a:cubicBezTo>
                <a:cubicBezTo>
                  <a:pt x="94" y="267"/>
                  <a:pt x="112" y="276"/>
                  <a:pt x="20" y="184"/>
                </a:cubicBezTo>
                <a:cubicBezTo>
                  <a:pt x="13" y="191"/>
                  <a:pt x="1" y="204"/>
                  <a:pt x="1" y="204"/>
                </a:cubicBezTo>
                <a:cubicBezTo>
                  <a:pt x="2" y="316"/>
                  <a:pt x="108" y="424"/>
                  <a:pt x="220" y="424"/>
                </a:cubicBezTo>
                <a:cubicBezTo>
                  <a:pt x="240" y="424"/>
                  <a:pt x="262" y="417"/>
                  <a:pt x="284" y="406"/>
                </a:cubicBezTo>
                <a:lnTo>
                  <a:pt x="288" y="411"/>
                </a:lnTo>
                <a:cubicBezTo>
                  <a:pt x="295" y="392"/>
                  <a:pt x="305" y="375"/>
                  <a:pt x="320" y="360"/>
                </a:cubicBezTo>
                <a:lnTo>
                  <a:pt x="345" y="335"/>
                </a:lnTo>
                <a:close/>
                <a:moveTo>
                  <a:pt x="920" y="91"/>
                </a:moveTo>
                <a:lnTo>
                  <a:pt x="854" y="26"/>
                </a:lnTo>
                <a:cubicBezTo>
                  <a:pt x="837" y="9"/>
                  <a:pt x="814" y="0"/>
                  <a:pt x="791" y="0"/>
                </a:cubicBezTo>
                <a:cubicBezTo>
                  <a:pt x="768" y="0"/>
                  <a:pt x="746" y="9"/>
                  <a:pt x="728" y="26"/>
                </a:cubicBezTo>
                <a:lnTo>
                  <a:pt x="448" y="306"/>
                </a:lnTo>
                <a:cubicBezTo>
                  <a:pt x="457" y="323"/>
                  <a:pt x="450" y="348"/>
                  <a:pt x="437" y="361"/>
                </a:cubicBezTo>
                <a:cubicBezTo>
                  <a:pt x="428" y="370"/>
                  <a:pt x="413" y="376"/>
                  <a:pt x="399" y="376"/>
                </a:cubicBezTo>
                <a:cubicBezTo>
                  <a:pt x="393" y="376"/>
                  <a:pt x="387" y="375"/>
                  <a:pt x="382" y="372"/>
                </a:cubicBezTo>
                <a:lnTo>
                  <a:pt x="357" y="397"/>
                </a:lnTo>
                <a:cubicBezTo>
                  <a:pt x="323" y="432"/>
                  <a:pt x="323" y="488"/>
                  <a:pt x="357" y="523"/>
                </a:cubicBezTo>
                <a:lnTo>
                  <a:pt x="362" y="527"/>
                </a:lnTo>
                <a:lnTo>
                  <a:pt x="143" y="746"/>
                </a:lnTo>
                <a:lnTo>
                  <a:pt x="85" y="768"/>
                </a:lnTo>
                <a:lnTo>
                  <a:pt x="0" y="889"/>
                </a:lnTo>
                <a:lnTo>
                  <a:pt x="55" y="944"/>
                </a:lnTo>
                <a:lnTo>
                  <a:pt x="176" y="859"/>
                </a:lnTo>
                <a:lnTo>
                  <a:pt x="198" y="800"/>
                </a:lnTo>
                <a:lnTo>
                  <a:pt x="416" y="582"/>
                </a:lnTo>
                <a:lnTo>
                  <a:pt x="423" y="588"/>
                </a:lnTo>
                <a:cubicBezTo>
                  <a:pt x="440" y="606"/>
                  <a:pt x="463" y="614"/>
                  <a:pt x="486" y="614"/>
                </a:cubicBezTo>
                <a:cubicBezTo>
                  <a:pt x="509" y="614"/>
                  <a:pt x="531" y="606"/>
                  <a:pt x="549" y="588"/>
                </a:cubicBezTo>
                <a:lnTo>
                  <a:pt x="574" y="564"/>
                </a:lnTo>
                <a:cubicBezTo>
                  <a:pt x="565" y="547"/>
                  <a:pt x="572" y="522"/>
                  <a:pt x="585" y="509"/>
                </a:cubicBezTo>
                <a:cubicBezTo>
                  <a:pt x="594" y="500"/>
                  <a:pt x="609" y="494"/>
                  <a:pt x="622" y="494"/>
                </a:cubicBezTo>
                <a:cubicBezTo>
                  <a:pt x="629" y="494"/>
                  <a:pt x="634" y="495"/>
                  <a:pt x="639" y="498"/>
                </a:cubicBezTo>
                <a:lnTo>
                  <a:pt x="920" y="217"/>
                </a:lnTo>
                <a:cubicBezTo>
                  <a:pt x="954" y="183"/>
                  <a:pt x="954" y="126"/>
                  <a:pt x="920" y="9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zh-CN" altLang="en-US" kern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 descr="3b32303131373235353bc6f3d2b5d7cad4b4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2443480" y="3547745"/>
            <a:ext cx="628015" cy="628015"/>
          </a:xfrm>
          <a:prstGeom prst="rect">
            <a:avLst/>
          </a:prstGeom>
        </p:spPr>
      </p:pic>
      <p:pic>
        <p:nvPicPr>
          <p:cNvPr id="130" name="picture 130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46"/>
          <a:stretch>
            <a:fillRect/>
          </a:stretch>
        </p:blipFill>
        <p:spPr>
          <a:xfrm>
            <a:off x="2468880" y="2132965"/>
            <a:ext cx="593090" cy="593090"/>
          </a:xfrm>
          <a:prstGeom prst="rect">
            <a:avLst/>
          </a:prstGeom>
        </p:spPr>
      </p:pic>
      <p:sp>
        <p:nvSpPr>
          <p:cNvPr id="132" name="textbox 132"/>
          <p:cNvSpPr/>
          <p:nvPr>
            <p:custDataLst>
              <p:tags r:id="rId47"/>
            </p:custDataLst>
          </p:nvPr>
        </p:nvSpPr>
        <p:spPr>
          <a:xfrm>
            <a:off x="7993380" y="1214755"/>
            <a:ext cx="3629025" cy="427482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13000"/>
              </a:lnSpc>
            </a:pPr>
            <a:endParaRPr lang="en-US" altLang="en-US" sz="4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8935" algn="l" rtl="0" eaLnBrk="0">
              <a:lnSpc>
                <a:spcPct val="91000"/>
              </a:lnSpc>
              <a:spcBef>
                <a:spcPts val="5"/>
              </a:spcBef>
              <a:tabLst>
                <a:tab pos="445135" algn="l"/>
              </a:tabLst>
            </a:pPr>
            <a:r>
              <a:rPr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sz="2000" kern="0" spc="-1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分销渠道</a:t>
            </a:r>
            <a:endParaRPr lang="en-US" altLang="en-US" sz="2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8935" algn="l" rtl="0" eaLnBrk="0">
              <a:lnSpc>
                <a:spcPct val="91000"/>
              </a:lnSpc>
              <a:spcBef>
                <a:spcPts val="1240"/>
              </a:spcBef>
              <a:tabLst>
                <a:tab pos="469265" algn="l"/>
              </a:tabLst>
            </a:pPr>
            <a:r>
              <a:rPr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sz="2000" kern="0" spc="-1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贸易商</a:t>
            </a:r>
            <a:endParaRPr lang="en-US" altLang="en-US" sz="2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8935" algn="l" rtl="0" eaLnBrk="0">
              <a:lnSpc>
                <a:spcPct val="91000"/>
              </a:lnSpc>
              <a:spcBef>
                <a:spcPts val="1780"/>
              </a:spcBef>
              <a:tabLst>
                <a:tab pos="464185" algn="l"/>
              </a:tabLst>
            </a:pPr>
            <a:r>
              <a:rPr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sz="2000" kern="0" spc="-1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代理商</a:t>
            </a:r>
            <a:endParaRPr lang="en-US" altLang="en-US" sz="2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8935" algn="l" rtl="0" eaLnBrk="0">
              <a:lnSpc>
                <a:spcPct val="91000"/>
              </a:lnSpc>
              <a:spcBef>
                <a:spcPts val="1790"/>
              </a:spcBef>
              <a:tabLst>
                <a:tab pos="466725" algn="l"/>
              </a:tabLst>
            </a:pPr>
            <a:r>
              <a:rPr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altLang="en-US" sz="2000" kern="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家具家居用品</a:t>
            </a:r>
            <a:r>
              <a:rPr lang="zh-CN" sz="2000" kern="0" spc="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门店</a:t>
            </a:r>
            <a:endParaRPr lang="en-US" altLang="en-US" sz="2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8935" algn="l" rtl="0" eaLnBrk="0">
              <a:lnSpc>
                <a:spcPct val="92000"/>
              </a:lnSpc>
              <a:spcBef>
                <a:spcPts val="1735"/>
              </a:spcBef>
              <a:tabLst>
                <a:tab pos="464185" algn="l"/>
              </a:tabLst>
            </a:pPr>
            <a:r>
              <a:rPr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altLang="en-US" sz="2000" kern="0" spc="0" dirty="0" smtClean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工厂采购</a:t>
            </a:r>
            <a:endParaRPr lang="en-US" altLang="zh-CN" sz="2000" kern="0" spc="0" dirty="0" smtClean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8935" algn="l" rtl="0" eaLnBrk="0">
              <a:lnSpc>
                <a:spcPct val="92000"/>
              </a:lnSpc>
              <a:spcBef>
                <a:spcPts val="1735"/>
              </a:spcBef>
              <a:tabLst>
                <a:tab pos="464185" algn="l"/>
              </a:tabLst>
            </a:pPr>
            <a:r>
              <a:rPr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行业商协会</a:t>
            </a:r>
            <a:endParaRPr lang="en-US" altLang="en-US" sz="20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8935" algn="l" rtl="0" eaLnBrk="0">
              <a:lnSpc>
                <a:spcPct val="91000"/>
              </a:lnSpc>
              <a:spcBef>
                <a:spcPts val="1780"/>
              </a:spcBef>
              <a:tabLst>
                <a:tab pos="468630" algn="l"/>
              </a:tabLst>
            </a:pPr>
            <a:r>
              <a:rPr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	</a:t>
            </a:r>
            <a:r>
              <a:rPr lang="zh-CN"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跨境电商卖家</a:t>
            </a:r>
            <a:endParaRPr lang="zh-CN" sz="2000" kern="0" spc="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8935" algn="l" rtl="0" eaLnBrk="0">
              <a:lnSpc>
                <a:spcPct val="91000"/>
              </a:lnSpc>
              <a:spcBef>
                <a:spcPts val="1780"/>
              </a:spcBef>
              <a:tabLst>
                <a:tab pos="468630" algn="l"/>
              </a:tabLst>
            </a:pPr>
            <a:r>
              <a:rPr lang="en-US" altLang="zh-CN"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2000" kern="0" spc="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商贸城</a:t>
            </a:r>
            <a:endParaRPr lang="zh-CN" sz="2000" kern="0" spc="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368935" algn="l" rtl="0" eaLnBrk="0">
              <a:lnSpc>
                <a:spcPct val="91000"/>
              </a:lnSpc>
              <a:spcBef>
                <a:spcPts val="1780"/>
              </a:spcBef>
              <a:tabLst>
                <a:tab pos="468630" algn="l"/>
              </a:tabLst>
            </a:pPr>
            <a:endParaRPr lang="en-US" altLang="zh-CN" sz="100" kern="0" spc="7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66090" indent="-97155" algn="l" rtl="0" eaLnBrk="0">
              <a:lnSpc>
                <a:spcPct val="107000"/>
              </a:lnSpc>
              <a:tabLst>
                <a:tab pos="469900" algn="l"/>
              </a:tabLst>
            </a:pPr>
            <a:r>
              <a:rPr lang="en-US" altLang="zh-CN" sz="2000" kern="0" spc="7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000" kern="0" spc="7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配套服务企业</a:t>
            </a:r>
            <a:endParaRPr lang="zh-CN" altLang="en-US" sz="2000" kern="0" spc="7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1" name="picture 134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49"/>
          <a:stretch>
            <a:fillRect/>
          </a:stretch>
        </p:blipFill>
        <p:spPr>
          <a:xfrm>
            <a:off x="7898130" y="5229225"/>
            <a:ext cx="356870" cy="356870"/>
          </a:xfrm>
          <a:prstGeom prst="rect">
            <a:avLst/>
          </a:prstGeom>
        </p:spPr>
      </p:pic>
      <p:pic>
        <p:nvPicPr>
          <p:cNvPr id="52" name="picture 136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51"/>
          <a:stretch>
            <a:fillRect/>
          </a:stretch>
        </p:blipFill>
        <p:spPr>
          <a:xfrm>
            <a:off x="7910830" y="4669790"/>
            <a:ext cx="356870" cy="357505"/>
          </a:xfrm>
          <a:prstGeom prst="rect">
            <a:avLst/>
          </a:prstGeom>
        </p:spPr>
      </p:pic>
      <p:pic>
        <p:nvPicPr>
          <p:cNvPr id="53" name="picture 138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7910830" y="4166235"/>
            <a:ext cx="356870" cy="356870"/>
          </a:xfrm>
          <a:prstGeom prst="rect">
            <a:avLst/>
          </a:prstGeom>
        </p:spPr>
      </p:pic>
      <p:pic>
        <p:nvPicPr>
          <p:cNvPr id="54" name="picture 140"/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55"/>
          <a:stretch>
            <a:fillRect/>
          </a:stretch>
        </p:blipFill>
        <p:spPr>
          <a:xfrm>
            <a:off x="7910830" y="3661410"/>
            <a:ext cx="356870" cy="356870"/>
          </a:xfrm>
          <a:prstGeom prst="rect">
            <a:avLst/>
          </a:prstGeom>
        </p:spPr>
      </p:pic>
      <p:pic>
        <p:nvPicPr>
          <p:cNvPr id="55" name="picture 142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57"/>
          <a:stretch>
            <a:fillRect/>
          </a:stretch>
        </p:blipFill>
        <p:spPr>
          <a:xfrm>
            <a:off x="7910830" y="3156585"/>
            <a:ext cx="356870" cy="356870"/>
          </a:xfrm>
          <a:prstGeom prst="rect">
            <a:avLst/>
          </a:prstGeom>
        </p:spPr>
      </p:pic>
      <p:pic>
        <p:nvPicPr>
          <p:cNvPr id="56" name="picture 144"/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59"/>
          <a:stretch>
            <a:fillRect/>
          </a:stretch>
        </p:blipFill>
        <p:spPr>
          <a:xfrm>
            <a:off x="7910830" y="2653030"/>
            <a:ext cx="356870" cy="353695"/>
          </a:xfrm>
          <a:prstGeom prst="rect">
            <a:avLst/>
          </a:prstGeom>
        </p:spPr>
      </p:pic>
      <p:pic>
        <p:nvPicPr>
          <p:cNvPr id="57" name="picture 146"/>
          <p:cNvPicPr>
            <a:picLocks noChangeAspect="1"/>
          </p:cNvPicPr>
          <p:nvPr>
            <p:custDataLst>
              <p:tags r:id="rId60"/>
            </p:custDataLst>
          </p:nvPr>
        </p:nvPicPr>
        <p:blipFill>
          <a:blip r:embed="rId61"/>
          <a:stretch>
            <a:fillRect/>
          </a:stretch>
        </p:blipFill>
        <p:spPr>
          <a:xfrm>
            <a:off x="7910830" y="2146935"/>
            <a:ext cx="356870" cy="357505"/>
          </a:xfrm>
          <a:prstGeom prst="rect">
            <a:avLst/>
          </a:prstGeom>
        </p:spPr>
      </p:pic>
      <p:pic>
        <p:nvPicPr>
          <p:cNvPr id="59" name="picture 148"/>
          <p:cNvPicPr>
            <a:picLocks noChangeAspect="1"/>
          </p:cNvPicPr>
          <p:nvPr>
            <p:custDataLst>
              <p:tags r:id="rId62"/>
            </p:custDataLst>
          </p:nvPr>
        </p:nvPicPr>
        <p:blipFill>
          <a:blip r:embed="rId63"/>
          <a:stretch>
            <a:fillRect/>
          </a:stretch>
        </p:blipFill>
        <p:spPr>
          <a:xfrm>
            <a:off x="7910830" y="1643380"/>
            <a:ext cx="356870" cy="356870"/>
          </a:xfrm>
          <a:prstGeom prst="rect">
            <a:avLst/>
          </a:prstGeom>
        </p:spPr>
      </p:pic>
      <p:pic>
        <p:nvPicPr>
          <p:cNvPr id="60" name="picture 150"/>
          <p:cNvPicPr>
            <a:picLocks noChangeAspect="1"/>
          </p:cNvPicPr>
          <p:nvPr>
            <p:custDataLst>
              <p:tags r:id="rId64"/>
            </p:custDataLst>
          </p:nvPr>
        </p:nvPicPr>
        <p:blipFill>
          <a:blip r:embed="rId65"/>
          <a:stretch>
            <a:fillRect/>
          </a:stretch>
        </p:blipFill>
        <p:spPr>
          <a:xfrm>
            <a:off x="7910830" y="1214755"/>
            <a:ext cx="356870" cy="356870"/>
          </a:xfrm>
          <a:prstGeom prst="rect">
            <a:avLst/>
          </a:prstGeom>
        </p:spPr>
      </p:pic>
      <p:pic>
        <p:nvPicPr>
          <p:cNvPr id="61" name="图片 60" descr="3b32313534373836303bbfc9b0aec5aebaa2"/>
          <p:cNvPicPr>
            <a:picLocks noChangeAspect="1"/>
          </p:cNvPicPr>
          <p:nvPr>
            <p:custDataLst>
              <p:tags r:id="rId66"/>
            </p:custDataLst>
          </p:nvPr>
        </p:nvPicPr>
        <p:blipFill>
          <a:blip r:embed="rId67">
            <a:extLs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6171854" y="2926666"/>
            <a:ext cx="732790" cy="73279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34035" y="344170"/>
            <a:ext cx="447040" cy="447040"/>
            <a:chOff x="428" y="542"/>
            <a:chExt cx="704" cy="704"/>
          </a:xfrm>
        </p:grpSpPr>
        <p:sp>
          <p:nvSpPr>
            <p:cNvPr id="4" name="泪滴形 3"/>
            <p:cNvSpPr/>
            <p:nvPr>
              <p:custDataLst>
                <p:tags r:id="rId69"/>
              </p:custDataLst>
            </p:nvPr>
          </p:nvSpPr>
          <p:spPr>
            <a:xfrm>
              <a:off x="428" y="542"/>
              <a:ext cx="704" cy="704"/>
            </a:xfrm>
            <a:prstGeom prst="teardrop">
              <a:avLst/>
            </a:prstGeom>
            <a:solidFill>
              <a:srgbClr val="4F92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: 空心 6"/>
            <p:cNvSpPr/>
            <p:nvPr>
              <p:custDataLst>
                <p:tags r:id="rId70"/>
              </p:custDataLst>
            </p:nvPr>
          </p:nvSpPr>
          <p:spPr>
            <a:xfrm>
              <a:off x="573" y="688"/>
              <a:ext cx="413" cy="413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7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37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20419" y="981155"/>
            <a:ext cx="1632552" cy="1394028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6" name="textbox 156"/>
          <p:cNvSpPr/>
          <p:nvPr>
            <p:custDataLst>
              <p:tags r:id="rId8"/>
            </p:custDataLst>
          </p:nvPr>
        </p:nvSpPr>
        <p:spPr>
          <a:xfrm>
            <a:off x="1200714" y="297314"/>
            <a:ext cx="4805990" cy="4940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ts val="3690"/>
              </a:lnSpc>
            </a:pPr>
            <a:r>
              <a:rPr lang="zh-CN" altLang="en-US" sz="2700" b="1" kern="0" spc="1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sz="2700" b="1" kern="0" spc="1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参展流程</a:t>
            </a:r>
            <a:r>
              <a:rPr lang="zh-CN" altLang="en-US" sz="2700" b="1" kern="0" spc="1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sz="2700" b="1" kern="0" spc="1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r" rtl="0" eaLnBrk="0">
              <a:lnSpc>
                <a:spcPts val="3690"/>
              </a:lnSpc>
            </a:pPr>
            <a:endParaRPr sz="2700" b="1" kern="0" spc="1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74140" y="981075"/>
            <a:ext cx="1632585" cy="1393825"/>
          </a:xfrm>
          <a:prstGeom prst="ellipse">
            <a:avLst/>
          </a:prstGeom>
          <a:solidFill>
            <a:schemeClr val="dk1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92855" y="981075"/>
            <a:ext cx="1632585" cy="1393825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Oval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64580" y="981075"/>
            <a:ext cx="1632585" cy="1393825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536305" y="981075"/>
            <a:ext cx="1632585" cy="1393825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Freeform 15"/>
          <p:cNvSpPr/>
          <p:nvPr>
            <p:custDataLst>
              <p:tags r:id="rId13"/>
            </p:custDataLst>
          </p:nvPr>
        </p:nvSpPr>
        <p:spPr bwMode="auto">
          <a:xfrm>
            <a:off x="3221990" y="1473835"/>
            <a:ext cx="327660" cy="396240"/>
          </a:xfrm>
          <a:custGeom>
            <a:avLst/>
            <a:gdLst>
              <a:gd name="T0" fmla="*/ 315 w 347"/>
              <a:gd name="T1" fmla="*/ 277 h 493"/>
              <a:gd name="T2" fmla="*/ 179 w 347"/>
              <a:gd name="T3" fmla="*/ 373 h 493"/>
              <a:gd name="T4" fmla="*/ 38 w 347"/>
              <a:gd name="T5" fmla="*/ 473 h 493"/>
              <a:gd name="T6" fmla="*/ 2 w 347"/>
              <a:gd name="T7" fmla="*/ 439 h 493"/>
              <a:gd name="T8" fmla="*/ 2 w 347"/>
              <a:gd name="T9" fmla="*/ 246 h 493"/>
              <a:gd name="T10" fmla="*/ 2 w 347"/>
              <a:gd name="T11" fmla="*/ 46 h 493"/>
              <a:gd name="T12" fmla="*/ 44 w 347"/>
              <a:gd name="T13" fmla="*/ 24 h 493"/>
              <a:gd name="T14" fmla="*/ 179 w 347"/>
              <a:gd name="T15" fmla="*/ 120 h 493"/>
              <a:gd name="T16" fmla="*/ 320 w 347"/>
              <a:gd name="T17" fmla="*/ 220 h 493"/>
              <a:gd name="T18" fmla="*/ 315 w 347"/>
              <a:gd name="T19" fmla="*/ 27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7" h="493">
                <a:moveTo>
                  <a:pt x="315" y="277"/>
                </a:moveTo>
                <a:lnTo>
                  <a:pt x="179" y="373"/>
                </a:lnTo>
                <a:cubicBezTo>
                  <a:pt x="132" y="406"/>
                  <a:pt x="85" y="440"/>
                  <a:pt x="38" y="473"/>
                </a:cubicBezTo>
                <a:cubicBezTo>
                  <a:pt x="12" y="493"/>
                  <a:pt x="0" y="481"/>
                  <a:pt x="2" y="439"/>
                </a:cubicBezTo>
                <a:lnTo>
                  <a:pt x="2" y="246"/>
                </a:lnTo>
                <a:cubicBezTo>
                  <a:pt x="2" y="179"/>
                  <a:pt x="2" y="113"/>
                  <a:pt x="2" y="46"/>
                </a:cubicBezTo>
                <a:cubicBezTo>
                  <a:pt x="1" y="8"/>
                  <a:pt x="15" y="0"/>
                  <a:pt x="44" y="24"/>
                </a:cubicBezTo>
                <a:lnTo>
                  <a:pt x="179" y="120"/>
                </a:lnTo>
                <a:cubicBezTo>
                  <a:pt x="226" y="153"/>
                  <a:pt x="273" y="187"/>
                  <a:pt x="320" y="220"/>
                </a:cubicBezTo>
                <a:cubicBezTo>
                  <a:pt x="347" y="239"/>
                  <a:pt x="345" y="257"/>
                  <a:pt x="315" y="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Freeform 17"/>
          <p:cNvSpPr/>
          <p:nvPr>
            <p:custDataLst>
              <p:tags r:id="rId14"/>
            </p:custDataLst>
          </p:nvPr>
        </p:nvSpPr>
        <p:spPr bwMode="auto">
          <a:xfrm>
            <a:off x="5678805" y="1473835"/>
            <a:ext cx="327660" cy="396240"/>
          </a:xfrm>
          <a:custGeom>
            <a:avLst/>
            <a:gdLst>
              <a:gd name="T0" fmla="*/ 315 w 348"/>
              <a:gd name="T1" fmla="*/ 277 h 493"/>
              <a:gd name="T2" fmla="*/ 180 w 348"/>
              <a:gd name="T3" fmla="*/ 373 h 493"/>
              <a:gd name="T4" fmla="*/ 39 w 348"/>
              <a:gd name="T5" fmla="*/ 473 h 493"/>
              <a:gd name="T6" fmla="*/ 2 w 348"/>
              <a:gd name="T7" fmla="*/ 439 h 493"/>
              <a:gd name="T8" fmla="*/ 2 w 348"/>
              <a:gd name="T9" fmla="*/ 246 h 493"/>
              <a:gd name="T10" fmla="*/ 2 w 348"/>
              <a:gd name="T11" fmla="*/ 46 h 493"/>
              <a:gd name="T12" fmla="*/ 44 w 348"/>
              <a:gd name="T13" fmla="*/ 24 h 493"/>
              <a:gd name="T14" fmla="*/ 180 w 348"/>
              <a:gd name="T15" fmla="*/ 120 h 493"/>
              <a:gd name="T16" fmla="*/ 321 w 348"/>
              <a:gd name="T17" fmla="*/ 220 h 493"/>
              <a:gd name="T18" fmla="*/ 315 w 348"/>
              <a:gd name="T19" fmla="*/ 27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8" h="493">
                <a:moveTo>
                  <a:pt x="315" y="277"/>
                </a:moveTo>
                <a:lnTo>
                  <a:pt x="180" y="373"/>
                </a:lnTo>
                <a:cubicBezTo>
                  <a:pt x="133" y="406"/>
                  <a:pt x="86" y="440"/>
                  <a:pt x="39" y="473"/>
                </a:cubicBezTo>
                <a:cubicBezTo>
                  <a:pt x="12" y="493"/>
                  <a:pt x="0" y="481"/>
                  <a:pt x="2" y="439"/>
                </a:cubicBezTo>
                <a:lnTo>
                  <a:pt x="2" y="246"/>
                </a:lnTo>
                <a:cubicBezTo>
                  <a:pt x="2" y="179"/>
                  <a:pt x="2" y="113"/>
                  <a:pt x="2" y="46"/>
                </a:cubicBezTo>
                <a:cubicBezTo>
                  <a:pt x="1" y="8"/>
                  <a:pt x="16" y="0"/>
                  <a:pt x="44" y="24"/>
                </a:cubicBezTo>
                <a:lnTo>
                  <a:pt x="180" y="120"/>
                </a:lnTo>
                <a:cubicBezTo>
                  <a:pt x="227" y="153"/>
                  <a:pt x="274" y="187"/>
                  <a:pt x="321" y="220"/>
                </a:cubicBezTo>
                <a:cubicBezTo>
                  <a:pt x="348" y="239"/>
                  <a:pt x="346" y="257"/>
                  <a:pt x="315" y="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Freeform 18"/>
          <p:cNvSpPr/>
          <p:nvPr>
            <p:custDataLst>
              <p:tags r:id="rId15"/>
            </p:custDataLst>
          </p:nvPr>
        </p:nvSpPr>
        <p:spPr bwMode="auto">
          <a:xfrm>
            <a:off x="8002905" y="1473835"/>
            <a:ext cx="327660" cy="396240"/>
          </a:xfrm>
          <a:custGeom>
            <a:avLst/>
            <a:gdLst>
              <a:gd name="T0" fmla="*/ 315 w 348"/>
              <a:gd name="T1" fmla="*/ 277 h 493"/>
              <a:gd name="T2" fmla="*/ 180 w 348"/>
              <a:gd name="T3" fmla="*/ 373 h 493"/>
              <a:gd name="T4" fmla="*/ 38 w 348"/>
              <a:gd name="T5" fmla="*/ 473 h 493"/>
              <a:gd name="T6" fmla="*/ 2 w 348"/>
              <a:gd name="T7" fmla="*/ 439 h 493"/>
              <a:gd name="T8" fmla="*/ 2 w 348"/>
              <a:gd name="T9" fmla="*/ 246 h 493"/>
              <a:gd name="T10" fmla="*/ 2 w 348"/>
              <a:gd name="T11" fmla="*/ 46 h 493"/>
              <a:gd name="T12" fmla="*/ 44 w 348"/>
              <a:gd name="T13" fmla="*/ 24 h 493"/>
              <a:gd name="T14" fmla="*/ 180 w 348"/>
              <a:gd name="T15" fmla="*/ 120 h 493"/>
              <a:gd name="T16" fmla="*/ 321 w 348"/>
              <a:gd name="T17" fmla="*/ 220 h 493"/>
              <a:gd name="T18" fmla="*/ 315 w 348"/>
              <a:gd name="T19" fmla="*/ 27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8" h="493">
                <a:moveTo>
                  <a:pt x="315" y="277"/>
                </a:moveTo>
                <a:lnTo>
                  <a:pt x="180" y="373"/>
                </a:lnTo>
                <a:cubicBezTo>
                  <a:pt x="133" y="406"/>
                  <a:pt x="85" y="440"/>
                  <a:pt x="38" y="473"/>
                </a:cubicBezTo>
                <a:cubicBezTo>
                  <a:pt x="12" y="493"/>
                  <a:pt x="0" y="481"/>
                  <a:pt x="2" y="439"/>
                </a:cubicBezTo>
                <a:lnTo>
                  <a:pt x="2" y="246"/>
                </a:lnTo>
                <a:cubicBezTo>
                  <a:pt x="2" y="179"/>
                  <a:pt x="2" y="113"/>
                  <a:pt x="2" y="46"/>
                </a:cubicBezTo>
                <a:cubicBezTo>
                  <a:pt x="1" y="8"/>
                  <a:pt x="15" y="0"/>
                  <a:pt x="44" y="24"/>
                </a:cubicBezTo>
                <a:lnTo>
                  <a:pt x="180" y="120"/>
                </a:lnTo>
                <a:cubicBezTo>
                  <a:pt x="227" y="153"/>
                  <a:pt x="274" y="187"/>
                  <a:pt x="321" y="220"/>
                </a:cubicBezTo>
                <a:cubicBezTo>
                  <a:pt x="348" y="239"/>
                  <a:pt x="346" y="257"/>
                  <a:pt x="315" y="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Freeform 27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8978265" y="1421130"/>
            <a:ext cx="872490" cy="590550"/>
          </a:xfrm>
          <a:custGeom>
            <a:avLst/>
            <a:gdLst>
              <a:gd name="T0" fmla="*/ 36 w 926"/>
              <a:gd name="T1" fmla="*/ 36 h 735"/>
              <a:gd name="T2" fmla="*/ 699 w 926"/>
              <a:gd name="T3" fmla="*/ 36 h 735"/>
              <a:gd name="T4" fmla="*/ 699 w 926"/>
              <a:gd name="T5" fmla="*/ 100 h 735"/>
              <a:gd name="T6" fmla="*/ 333 w 926"/>
              <a:gd name="T7" fmla="*/ 451 h 735"/>
              <a:gd name="T8" fmla="*/ 276 w 926"/>
              <a:gd name="T9" fmla="*/ 284 h 735"/>
              <a:gd name="T10" fmla="*/ 70 w 926"/>
              <a:gd name="T11" fmla="*/ 276 h 735"/>
              <a:gd name="T12" fmla="*/ 283 w 926"/>
              <a:gd name="T13" fmla="*/ 622 h 735"/>
              <a:gd name="T14" fmla="*/ 699 w 926"/>
              <a:gd name="T15" fmla="*/ 327 h 735"/>
              <a:gd name="T16" fmla="*/ 699 w 926"/>
              <a:gd name="T17" fmla="*/ 699 h 735"/>
              <a:gd name="T18" fmla="*/ 36 w 926"/>
              <a:gd name="T19" fmla="*/ 699 h 735"/>
              <a:gd name="T20" fmla="*/ 36 w 926"/>
              <a:gd name="T21" fmla="*/ 36 h 735"/>
              <a:gd name="T22" fmla="*/ 735 w 926"/>
              <a:gd name="T23" fmla="*/ 66 h 735"/>
              <a:gd name="T24" fmla="*/ 796 w 926"/>
              <a:gd name="T25" fmla="*/ 7 h 735"/>
              <a:gd name="T26" fmla="*/ 926 w 926"/>
              <a:gd name="T27" fmla="*/ 166 h 735"/>
              <a:gd name="T28" fmla="*/ 735 w 926"/>
              <a:gd name="T29" fmla="*/ 301 h 735"/>
              <a:gd name="T30" fmla="*/ 735 w 926"/>
              <a:gd name="T31" fmla="*/ 735 h 735"/>
              <a:gd name="T32" fmla="*/ 0 w 926"/>
              <a:gd name="T33" fmla="*/ 735 h 735"/>
              <a:gd name="T34" fmla="*/ 0 w 926"/>
              <a:gd name="T35" fmla="*/ 0 h 735"/>
              <a:gd name="T36" fmla="*/ 735 w 926"/>
              <a:gd name="T37" fmla="*/ 0 h 735"/>
              <a:gd name="T38" fmla="*/ 735 w 926"/>
              <a:gd name="T39" fmla="*/ 66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926" h="735">
                <a:moveTo>
                  <a:pt x="36" y="36"/>
                </a:moveTo>
                <a:lnTo>
                  <a:pt x="699" y="36"/>
                </a:lnTo>
                <a:lnTo>
                  <a:pt x="699" y="100"/>
                </a:lnTo>
                <a:cubicBezTo>
                  <a:pt x="567" y="228"/>
                  <a:pt x="344" y="442"/>
                  <a:pt x="333" y="451"/>
                </a:cubicBezTo>
                <a:cubicBezTo>
                  <a:pt x="317" y="466"/>
                  <a:pt x="276" y="284"/>
                  <a:pt x="276" y="284"/>
                </a:cubicBezTo>
                <a:cubicBezTo>
                  <a:pt x="276" y="284"/>
                  <a:pt x="91" y="278"/>
                  <a:pt x="70" y="276"/>
                </a:cubicBezTo>
                <a:lnTo>
                  <a:pt x="283" y="622"/>
                </a:lnTo>
                <a:lnTo>
                  <a:pt x="699" y="327"/>
                </a:lnTo>
                <a:lnTo>
                  <a:pt x="699" y="699"/>
                </a:lnTo>
                <a:lnTo>
                  <a:pt x="36" y="699"/>
                </a:lnTo>
                <a:lnTo>
                  <a:pt x="36" y="36"/>
                </a:lnTo>
                <a:close/>
                <a:moveTo>
                  <a:pt x="735" y="66"/>
                </a:moveTo>
                <a:lnTo>
                  <a:pt x="796" y="7"/>
                </a:lnTo>
                <a:lnTo>
                  <a:pt x="926" y="166"/>
                </a:lnTo>
                <a:lnTo>
                  <a:pt x="735" y="301"/>
                </a:lnTo>
                <a:lnTo>
                  <a:pt x="735" y="735"/>
                </a:lnTo>
                <a:lnTo>
                  <a:pt x="0" y="735"/>
                </a:lnTo>
                <a:lnTo>
                  <a:pt x="0" y="0"/>
                </a:lnTo>
                <a:lnTo>
                  <a:pt x="735" y="0"/>
                </a:lnTo>
                <a:lnTo>
                  <a:pt x="735" y="6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Freeform 28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6659880" y="1238885"/>
            <a:ext cx="711200" cy="828675"/>
          </a:xfrm>
          <a:custGeom>
            <a:avLst/>
            <a:gdLst>
              <a:gd name="T0" fmla="*/ 99 w 754"/>
              <a:gd name="T1" fmla="*/ 166 h 1028"/>
              <a:gd name="T2" fmla="*/ 83 w 754"/>
              <a:gd name="T3" fmla="*/ 1028 h 1028"/>
              <a:gd name="T4" fmla="*/ 754 w 754"/>
              <a:gd name="T5" fmla="*/ 252 h 1028"/>
              <a:gd name="T6" fmla="*/ 696 w 754"/>
              <a:gd name="T7" fmla="*/ 270 h 1028"/>
              <a:gd name="T8" fmla="*/ 86 w 754"/>
              <a:gd name="T9" fmla="*/ 968 h 1028"/>
              <a:gd name="T10" fmla="*/ 326 w 754"/>
              <a:gd name="T11" fmla="*/ 109 h 1028"/>
              <a:gd name="T12" fmla="*/ 428 w 754"/>
              <a:gd name="T13" fmla="*/ 109 h 1028"/>
              <a:gd name="T14" fmla="*/ 375 w 754"/>
              <a:gd name="T15" fmla="*/ 164 h 1028"/>
              <a:gd name="T16" fmla="*/ 263 w 754"/>
              <a:gd name="T17" fmla="*/ 112 h 1028"/>
              <a:gd name="T18" fmla="*/ 138 w 754"/>
              <a:gd name="T19" fmla="*/ 260 h 1028"/>
              <a:gd name="T20" fmla="*/ 615 w 754"/>
              <a:gd name="T21" fmla="*/ 260 h 1028"/>
              <a:gd name="T22" fmla="*/ 490 w 754"/>
              <a:gd name="T23" fmla="*/ 112 h 1028"/>
              <a:gd name="T24" fmla="*/ 263 w 754"/>
              <a:gd name="T25" fmla="*/ 112 h 1028"/>
              <a:gd name="T26" fmla="*/ 266 w 754"/>
              <a:gd name="T27" fmla="*/ 781 h 1028"/>
              <a:gd name="T28" fmla="*/ 182 w 754"/>
              <a:gd name="T29" fmla="*/ 804 h 1028"/>
              <a:gd name="T30" fmla="*/ 164 w 754"/>
              <a:gd name="T31" fmla="*/ 822 h 1028"/>
              <a:gd name="T32" fmla="*/ 266 w 754"/>
              <a:gd name="T33" fmla="*/ 830 h 1028"/>
              <a:gd name="T34" fmla="*/ 159 w 754"/>
              <a:gd name="T35" fmla="*/ 882 h 1028"/>
              <a:gd name="T36" fmla="*/ 292 w 754"/>
              <a:gd name="T37" fmla="*/ 817 h 1028"/>
              <a:gd name="T38" fmla="*/ 292 w 754"/>
              <a:gd name="T39" fmla="*/ 775 h 1028"/>
              <a:gd name="T40" fmla="*/ 133 w 754"/>
              <a:gd name="T41" fmla="*/ 783 h 1028"/>
              <a:gd name="T42" fmla="*/ 258 w 754"/>
              <a:gd name="T43" fmla="*/ 916 h 1028"/>
              <a:gd name="T44" fmla="*/ 258 w 754"/>
              <a:gd name="T45" fmla="*/ 403 h 1028"/>
              <a:gd name="T46" fmla="*/ 182 w 754"/>
              <a:gd name="T47" fmla="*/ 427 h 1028"/>
              <a:gd name="T48" fmla="*/ 209 w 754"/>
              <a:gd name="T49" fmla="*/ 494 h 1028"/>
              <a:gd name="T50" fmla="*/ 159 w 754"/>
              <a:gd name="T51" fmla="*/ 512 h 1028"/>
              <a:gd name="T52" fmla="*/ 258 w 754"/>
              <a:gd name="T53" fmla="*/ 377 h 1028"/>
              <a:gd name="T54" fmla="*/ 133 w 754"/>
              <a:gd name="T55" fmla="*/ 510 h 1028"/>
              <a:gd name="T56" fmla="*/ 291 w 754"/>
              <a:gd name="T57" fmla="*/ 433 h 1028"/>
              <a:gd name="T58" fmla="*/ 289 w 754"/>
              <a:gd name="T59" fmla="*/ 398 h 1028"/>
              <a:gd name="T60" fmla="*/ 266 w 754"/>
              <a:gd name="T61" fmla="*/ 606 h 1028"/>
              <a:gd name="T62" fmla="*/ 164 w 754"/>
              <a:gd name="T63" fmla="*/ 632 h 1028"/>
              <a:gd name="T64" fmla="*/ 266 w 754"/>
              <a:gd name="T65" fmla="*/ 700 h 1028"/>
              <a:gd name="T66" fmla="*/ 291 w 754"/>
              <a:gd name="T67" fmla="*/ 587 h 1028"/>
              <a:gd name="T68" fmla="*/ 133 w 754"/>
              <a:gd name="T69" fmla="*/ 593 h 1028"/>
              <a:gd name="T70" fmla="*/ 266 w 754"/>
              <a:gd name="T71" fmla="*/ 726 h 1028"/>
              <a:gd name="T72" fmla="*/ 349 w 754"/>
              <a:gd name="T73" fmla="*/ 560 h 1028"/>
              <a:gd name="T74" fmla="*/ 394 w 754"/>
              <a:gd name="T75" fmla="*/ 872 h 1028"/>
              <a:gd name="T76" fmla="*/ 605 w 754"/>
              <a:gd name="T77" fmla="*/ 807 h 1028"/>
              <a:gd name="T78" fmla="*/ 386 w 754"/>
              <a:gd name="T79" fmla="*/ 864 h 1028"/>
              <a:gd name="T80" fmla="*/ 605 w 754"/>
              <a:gd name="T81" fmla="*/ 611 h 1028"/>
              <a:gd name="T82" fmla="*/ 386 w 754"/>
              <a:gd name="T83" fmla="*/ 494 h 1028"/>
              <a:gd name="T84" fmla="*/ 386 w 754"/>
              <a:gd name="T85" fmla="*/ 424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54" h="1028">
                <a:moveTo>
                  <a:pt x="57" y="270"/>
                </a:moveTo>
                <a:cubicBezTo>
                  <a:pt x="57" y="241"/>
                  <a:pt x="71" y="227"/>
                  <a:pt x="99" y="226"/>
                </a:cubicBezTo>
                <a:lnTo>
                  <a:pt x="99" y="166"/>
                </a:lnTo>
                <a:cubicBezTo>
                  <a:pt x="47" y="167"/>
                  <a:pt x="0" y="201"/>
                  <a:pt x="0" y="252"/>
                </a:cubicBezTo>
                <a:lnTo>
                  <a:pt x="0" y="945"/>
                </a:lnTo>
                <a:cubicBezTo>
                  <a:pt x="0" y="987"/>
                  <a:pt x="41" y="1028"/>
                  <a:pt x="83" y="1028"/>
                </a:cubicBezTo>
                <a:lnTo>
                  <a:pt x="670" y="1028"/>
                </a:lnTo>
                <a:cubicBezTo>
                  <a:pt x="712" y="1028"/>
                  <a:pt x="754" y="987"/>
                  <a:pt x="754" y="945"/>
                </a:cubicBezTo>
                <a:lnTo>
                  <a:pt x="754" y="252"/>
                </a:lnTo>
                <a:cubicBezTo>
                  <a:pt x="754" y="201"/>
                  <a:pt x="707" y="167"/>
                  <a:pt x="654" y="166"/>
                </a:cubicBezTo>
                <a:lnTo>
                  <a:pt x="654" y="226"/>
                </a:lnTo>
                <a:cubicBezTo>
                  <a:pt x="683" y="227"/>
                  <a:pt x="696" y="241"/>
                  <a:pt x="696" y="270"/>
                </a:cubicBezTo>
                <a:lnTo>
                  <a:pt x="696" y="926"/>
                </a:lnTo>
                <a:cubicBezTo>
                  <a:pt x="696" y="947"/>
                  <a:pt x="687" y="968"/>
                  <a:pt x="667" y="968"/>
                </a:cubicBezTo>
                <a:lnTo>
                  <a:pt x="86" y="968"/>
                </a:lnTo>
                <a:cubicBezTo>
                  <a:pt x="64" y="968"/>
                  <a:pt x="57" y="944"/>
                  <a:pt x="57" y="921"/>
                </a:cubicBezTo>
                <a:lnTo>
                  <a:pt x="57" y="270"/>
                </a:lnTo>
                <a:close/>
                <a:moveTo>
                  <a:pt x="326" y="109"/>
                </a:moveTo>
                <a:cubicBezTo>
                  <a:pt x="326" y="85"/>
                  <a:pt x="349" y="62"/>
                  <a:pt x="373" y="62"/>
                </a:cubicBezTo>
                <a:lnTo>
                  <a:pt x="381" y="62"/>
                </a:lnTo>
                <a:cubicBezTo>
                  <a:pt x="405" y="62"/>
                  <a:pt x="428" y="85"/>
                  <a:pt x="428" y="109"/>
                </a:cubicBezTo>
                <a:lnTo>
                  <a:pt x="428" y="114"/>
                </a:lnTo>
                <a:cubicBezTo>
                  <a:pt x="428" y="141"/>
                  <a:pt x="405" y="164"/>
                  <a:pt x="378" y="164"/>
                </a:cubicBezTo>
                <a:lnTo>
                  <a:pt x="375" y="164"/>
                </a:lnTo>
                <a:cubicBezTo>
                  <a:pt x="349" y="164"/>
                  <a:pt x="326" y="141"/>
                  <a:pt x="326" y="114"/>
                </a:cubicBezTo>
                <a:lnTo>
                  <a:pt x="326" y="109"/>
                </a:lnTo>
                <a:close/>
                <a:moveTo>
                  <a:pt x="263" y="112"/>
                </a:moveTo>
                <a:lnTo>
                  <a:pt x="180" y="112"/>
                </a:lnTo>
                <a:cubicBezTo>
                  <a:pt x="151" y="112"/>
                  <a:pt x="138" y="125"/>
                  <a:pt x="138" y="153"/>
                </a:cubicBezTo>
                <a:lnTo>
                  <a:pt x="138" y="260"/>
                </a:lnTo>
                <a:cubicBezTo>
                  <a:pt x="138" y="278"/>
                  <a:pt x="150" y="296"/>
                  <a:pt x="167" y="296"/>
                </a:cubicBezTo>
                <a:lnTo>
                  <a:pt x="587" y="296"/>
                </a:lnTo>
                <a:cubicBezTo>
                  <a:pt x="604" y="296"/>
                  <a:pt x="615" y="278"/>
                  <a:pt x="615" y="260"/>
                </a:cubicBezTo>
                <a:lnTo>
                  <a:pt x="615" y="153"/>
                </a:lnTo>
                <a:cubicBezTo>
                  <a:pt x="615" y="125"/>
                  <a:pt x="602" y="112"/>
                  <a:pt x="574" y="112"/>
                </a:cubicBezTo>
                <a:lnTo>
                  <a:pt x="490" y="112"/>
                </a:lnTo>
                <a:cubicBezTo>
                  <a:pt x="490" y="54"/>
                  <a:pt x="441" y="0"/>
                  <a:pt x="386" y="0"/>
                </a:cubicBezTo>
                <a:lnTo>
                  <a:pt x="368" y="0"/>
                </a:lnTo>
                <a:cubicBezTo>
                  <a:pt x="312" y="0"/>
                  <a:pt x="263" y="54"/>
                  <a:pt x="263" y="112"/>
                </a:cubicBezTo>
                <a:close/>
                <a:moveTo>
                  <a:pt x="159" y="788"/>
                </a:moveTo>
                <a:cubicBezTo>
                  <a:pt x="159" y="782"/>
                  <a:pt x="161" y="781"/>
                  <a:pt x="167" y="781"/>
                </a:cubicBezTo>
                <a:lnTo>
                  <a:pt x="266" y="781"/>
                </a:lnTo>
                <a:lnTo>
                  <a:pt x="266" y="788"/>
                </a:lnTo>
                <a:cubicBezTo>
                  <a:pt x="266" y="797"/>
                  <a:pt x="225" y="820"/>
                  <a:pt x="216" y="825"/>
                </a:cubicBezTo>
                <a:cubicBezTo>
                  <a:pt x="209" y="819"/>
                  <a:pt x="194" y="804"/>
                  <a:pt x="182" y="804"/>
                </a:cubicBezTo>
                <a:lnTo>
                  <a:pt x="180" y="804"/>
                </a:lnTo>
                <a:cubicBezTo>
                  <a:pt x="174" y="804"/>
                  <a:pt x="164" y="813"/>
                  <a:pt x="164" y="820"/>
                </a:cubicBezTo>
                <a:lnTo>
                  <a:pt x="164" y="822"/>
                </a:lnTo>
                <a:cubicBezTo>
                  <a:pt x="164" y="829"/>
                  <a:pt x="201" y="869"/>
                  <a:pt x="209" y="869"/>
                </a:cubicBezTo>
                <a:lnTo>
                  <a:pt x="211" y="869"/>
                </a:lnTo>
                <a:cubicBezTo>
                  <a:pt x="217" y="869"/>
                  <a:pt x="258" y="836"/>
                  <a:pt x="266" y="830"/>
                </a:cubicBezTo>
                <a:cubicBezTo>
                  <a:pt x="266" y="844"/>
                  <a:pt x="272" y="890"/>
                  <a:pt x="258" y="890"/>
                </a:cubicBezTo>
                <a:lnTo>
                  <a:pt x="167" y="890"/>
                </a:lnTo>
                <a:cubicBezTo>
                  <a:pt x="161" y="890"/>
                  <a:pt x="159" y="888"/>
                  <a:pt x="159" y="882"/>
                </a:cubicBezTo>
                <a:lnTo>
                  <a:pt x="159" y="788"/>
                </a:lnTo>
                <a:close/>
                <a:moveTo>
                  <a:pt x="258" y="916"/>
                </a:moveTo>
                <a:cubicBezTo>
                  <a:pt x="307" y="916"/>
                  <a:pt x="289" y="862"/>
                  <a:pt x="292" y="817"/>
                </a:cubicBezTo>
                <a:cubicBezTo>
                  <a:pt x="293" y="794"/>
                  <a:pt x="351" y="773"/>
                  <a:pt x="357" y="752"/>
                </a:cubicBezTo>
                <a:lnTo>
                  <a:pt x="349" y="752"/>
                </a:lnTo>
                <a:cubicBezTo>
                  <a:pt x="332" y="752"/>
                  <a:pt x="305" y="768"/>
                  <a:pt x="292" y="775"/>
                </a:cubicBezTo>
                <a:cubicBezTo>
                  <a:pt x="285" y="766"/>
                  <a:pt x="279" y="755"/>
                  <a:pt x="263" y="755"/>
                </a:cubicBezTo>
                <a:lnTo>
                  <a:pt x="162" y="755"/>
                </a:lnTo>
                <a:cubicBezTo>
                  <a:pt x="146" y="755"/>
                  <a:pt x="133" y="768"/>
                  <a:pt x="133" y="783"/>
                </a:cubicBezTo>
                <a:lnTo>
                  <a:pt x="133" y="887"/>
                </a:lnTo>
                <a:cubicBezTo>
                  <a:pt x="133" y="905"/>
                  <a:pt x="149" y="916"/>
                  <a:pt x="167" y="916"/>
                </a:cubicBezTo>
                <a:lnTo>
                  <a:pt x="258" y="916"/>
                </a:lnTo>
                <a:close/>
                <a:moveTo>
                  <a:pt x="159" y="411"/>
                </a:moveTo>
                <a:cubicBezTo>
                  <a:pt x="159" y="405"/>
                  <a:pt x="161" y="403"/>
                  <a:pt x="167" y="403"/>
                </a:cubicBezTo>
                <a:lnTo>
                  <a:pt x="258" y="403"/>
                </a:lnTo>
                <a:cubicBezTo>
                  <a:pt x="264" y="403"/>
                  <a:pt x="266" y="405"/>
                  <a:pt x="266" y="411"/>
                </a:cubicBezTo>
                <a:cubicBezTo>
                  <a:pt x="266" y="417"/>
                  <a:pt x="222" y="447"/>
                  <a:pt x="216" y="447"/>
                </a:cubicBezTo>
                <a:cubicBezTo>
                  <a:pt x="211" y="447"/>
                  <a:pt x="198" y="427"/>
                  <a:pt x="182" y="427"/>
                </a:cubicBezTo>
                <a:cubicBezTo>
                  <a:pt x="175" y="427"/>
                  <a:pt x="164" y="435"/>
                  <a:pt x="164" y="442"/>
                </a:cubicBezTo>
                <a:lnTo>
                  <a:pt x="164" y="445"/>
                </a:lnTo>
                <a:cubicBezTo>
                  <a:pt x="164" y="455"/>
                  <a:pt x="200" y="490"/>
                  <a:pt x="209" y="494"/>
                </a:cubicBezTo>
                <a:lnTo>
                  <a:pt x="266" y="453"/>
                </a:lnTo>
                <a:lnTo>
                  <a:pt x="266" y="512"/>
                </a:lnTo>
                <a:lnTo>
                  <a:pt x="159" y="512"/>
                </a:lnTo>
                <a:lnTo>
                  <a:pt x="159" y="411"/>
                </a:lnTo>
                <a:close/>
                <a:moveTo>
                  <a:pt x="289" y="398"/>
                </a:moveTo>
                <a:cubicBezTo>
                  <a:pt x="286" y="384"/>
                  <a:pt x="275" y="377"/>
                  <a:pt x="258" y="377"/>
                </a:cubicBezTo>
                <a:lnTo>
                  <a:pt x="167" y="377"/>
                </a:lnTo>
                <a:cubicBezTo>
                  <a:pt x="149" y="377"/>
                  <a:pt x="133" y="388"/>
                  <a:pt x="133" y="406"/>
                </a:cubicBezTo>
                <a:lnTo>
                  <a:pt x="133" y="510"/>
                </a:lnTo>
                <a:cubicBezTo>
                  <a:pt x="133" y="525"/>
                  <a:pt x="146" y="538"/>
                  <a:pt x="162" y="538"/>
                </a:cubicBezTo>
                <a:lnTo>
                  <a:pt x="263" y="538"/>
                </a:lnTo>
                <a:cubicBezTo>
                  <a:pt x="304" y="538"/>
                  <a:pt x="292" y="474"/>
                  <a:pt x="291" y="433"/>
                </a:cubicBezTo>
                <a:lnTo>
                  <a:pt x="357" y="377"/>
                </a:lnTo>
                <a:cubicBezTo>
                  <a:pt x="357" y="377"/>
                  <a:pt x="352" y="374"/>
                  <a:pt x="352" y="374"/>
                </a:cubicBezTo>
                <a:cubicBezTo>
                  <a:pt x="326" y="374"/>
                  <a:pt x="305" y="397"/>
                  <a:pt x="289" y="398"/>
                </a:cubicBezTo>
                <a:close/>
                <a:moveTo>
                  <a:pt x="159" y="593"/>
                </a:moveTo>
                <a:lnTo>
                  <a:pt x="266" y="593"/>
                </a:lnTo>
                <a:lnTo>
                  <a:pt x="266" y="606"/>
                </a:lnTo>
                <a:lnTo>
                  <a:pt x="216" y="637"/>
                </a:lnTo>
                <a:lnTo>
                  <a:pt x="183" y="613"/>
                </a:lnTo>
                <a:cubicBezTo>
                  <a:pt x="175" y="618"/>
                  <a:pt x="164" y="620"/>
                  <a:pt x="164" y="632"/>
                </a:cubicBezTo>
                <a:cubicBezTo>
                  <a:pt x="164" y="640"/>
                  <a:pt x="201" y="682"/>
                  <a:pt x="209" y="682"/>
                </a:cubicBezTo>
                <a:cubicBezTo>
                  <a:pt x="221" y="682"/>
                  <a:pt x="252" y="646"/>
                  <a:pt x="266" y="643"/>
                </a:cubicBezTo>
                <a:lnTo>
                  <a:pt x="266" y="700"/>
                </a:lnTo>
                <a:lnTo>
                  <a:pt x="159" y="700"/>
                </a:lnTo>
                <a:lnTo>
                  <a:pt x="159" y="593"/>
                </a:lnTo>
                <a:close/>
                <a:moveTo>
                  <a:pt x="291" y="587"/>
                </a:moveTo>
                <a:cubicBezTo>
                  <a:pt x="287" y="578"/>
                  <a:pt x="281" y="567"/>
                  <a:pt x="266" y="567"/>
                </a:cubicBezTo>
                <a:lnTo>
                  <a:pt x="159" y="567"/>
                </a:lnTo>
                <a:cubicBezTo>
                  <a:pt x="146" y="567"/>
                  <a:pt x="133" y="580"/>
                  <a:pt x="133" y="593"/>
                </a:cubicBezTo>
                <a:lnTo>
                  <a:pt x="133" y="700"/>
                </a:lnTo>
                <a:cubicBezTo>
                  <a:pt x="133" y="713"/>
                  <a:pt x="146" y="726"/>
                  <a:pt x="159" y="726"/>
                </a:cubicBezTo>
                <a:lnTo>
                  <a:pt x="266" y="726"/>
                </a:lnTo>
                <a:cubicBezTo>
                  <a:pt x="304" y="726"/>
                  <a:pt x="292" y="659"/>
                  <a:pt x="291" y="621"/>
                </a:cubicBezTo>
                <a:lnTo>
                  <a:pt x="357" y="565"/>
                </a:lnTo>
                <a:lnTo>
                  <a:pt x="349" y="560"/>
                </a:lnTo>
                <a:lnTo>
                  <a:pt x="291" y="587"/>
                </a:lnTo>
                <a:close/>
                <a:moveTo>
                  <a:pt x="386" y="864"/>
                </a:moveTo>
                <a:cubicBezTo>
                  <a:pt x="386" y="870"/>
                  <a:pt x="388" y="872"/>
                  <a:pt x="394" y="872"/>
                </a:cubicBezTo>
                <a:lnTo>
                  <a:pt x="597" y="872"/>
                </a:lnTo>
                <a:cubicBezTo>
                  <a:pt x="603" y="872"/>
                  <a:pt x="605" y="870"/>
                  <a:pt x="605" y="864"/>
                </a:cubicBezTo>
                <a:lnTo>
                  <a:pt x="605" y="807"/>
                </a:lnTo>
                <a:cubicBezTo>
                  <a:pt x="605" y="801"/>
                  <a:pt x="603" y="799"/>
                  <a:pt x="597" y="799"/>
                </a:cubicBezTo>
                <a:lnTo>
                  <a:pt x="386" y="799"/>
                </a:lnTo>
                <a:lnTo>
                  <a:pt x="386" y="864"/>
                </a:lnTo>
                <a:close/>
                <a:moveTo>
                  <a:pt x="386" y="682"/>
                </a:moveTo>
                <a:lnTo>
                  <a:pt x="605" y="682"/>
                </a:lnTo>
                <a:lnTo>
                  <a:pt x="605" y="611"/>
                </a:lnTo>
                <a:lnTo>
                  <a:pt x="386" y="611"/>
                </a:lnTo>
                <a:lnTo>
                  <a:pt x="386" y="682"/>
                </a:lnTo>
                <a:close/>
                <a:moveTo>
                  <a:pt x="386" y="494"/>
                </a:moveTo>
                <a:lnTo>
                  <a:pt x="545" y="494"/>
                </a:lnTo>
                <a:lnTo>
                  <a:pt x="545" y="424"/>
                </a:lnTo>
                <a:lnTo>
                  <a:pt x="386" y="424"/>
                </a:lnTo>
                <a:lnTo>
                  <a:pt x="386" y="49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30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1640840" y="1349375"/>
            <a:ext cx="1072515" cy="734060"/>
          </a:xfrm>
          <a:custGeom>
            <a:avLst/>
            <a:gdLst>
              <a:gd name="T0" fmla="*/ 888 w 1138"/>
              <a:gd name="T1" fmla="*/ 189 h 912"/>
              <a:gd name="T2" fmla="*/ 1092 w 1138"/>
              <a:gd name="T3" fmla="*/ 189 h 912"/>
              <a:gd name="T4" fmla="*/ 1138 w 1138"/>
              <a:gd name="T5" fmla="*/ 229 h 912"/>
              <a:gd name="T6" fmla="*/ 1138 w 1138"/>
              <a:gd name="T7" fmla="*/ 723 h 912"/>
              <a:gd name="T8" fmla="*/ 1092 w 1138"/>
              <a:gd name="T9" fmla="*/ 763 h 912"/>
              <a:gd name="T10" fmla="*/ 1052 w 1138"/>
              <a:gd name="T11" fmla="*/ 763 h 912"/>
              <a:gd name="T12" fmla="*/ 1052 w 1138"/>
              <a:gd name="T13" fmla="*/ 912 h 912"/>
              <a:gd name="T14" fmla="*/ 897 w 1138"/>
              <a:gd name="T15" fmla="*/ 763 h 912"/>
              <a:gd name="T16" fmla="*/ 370 w 1138"/>
              <a:gd name="T17" fmla="*/ 763 h 912"/>
              <a:gd name="T18" fmla="*/ 324 w 1138"/>
              <a:gd name="T19" fmla="*/ 723 h 912"/>
              <a:gd name="T20" fmla="*/ 324 w 1138"/>
              <a:gd name="T21" fmla="*/ 643 h 912"/>
              <a:gd name="T22" fmla="*/ 842 w 1138"/>
              <a:gd name="T23" fmla="*/ 643 h 912"/>
              <a:gd name="T24" fmla="*/ 888 w 1138"/>
              <a:gd name="T25" fmla="*/ 603 h 912"/>
              <a:gd name="T26" fmla="*/ 888 w 1138"/>
              <a:gd name="T27" fmla="*/ 189 h 912"/>
              <a:gd name="T28" fmla="*/ 46 w 1138"/>
              <a:gd name="T29" fmla="*/ 0 h 912"/>
              <a:gd name="T30" fmla="*/ 768 w 1138"/>
              <a:gd name="T31" fmla="*/ 0 h 912"/>
              <a:gd name="T32" fmla="*/ 814 w 1138"/>
              <a:gd name="T33" fmla="*/ 39 h 912"/>
              <a:gd name="T34" fmla="*/ 814 w 1138"/>
              <a:gd name="T35" fmla="*/ 533 h 912"/>
              <a:gd name="T36" fmla="*/ 768 w 1138"/>
              <a:gd name="T37" fmla="*/ 573 h 912"/>
              <a:gd name="T38" fmla="*/ 236 w 1138"/>
              <a:gd name="T39" fmla="*/ 573 h 912"/>
              <a:gd name="T40" fmla="*/ 78 w 1138"/>
              <a:gd name="T41" fmla="*/ 755 h 912"/>
              <a:gd name="T42" fmla="*/ 78 w 1138"/>
              <a:gd name="T43" fmla="*/ 573 h 912"/>
              <a:gd name="T44" fmla="*/ 46 w 1138"/>
              <a:gd name="T45" fmla="*/ 573 h 912"/>
              <a:gd name="T46" fmla="*/ 0 w 1138"/>
              <a:gd name="T47" fmla="*/ 533 h 912"/>
              <a:gd name="T48" fmla="*/ 0 w 1138"/>
              <a:gd name="T49" fmla="*/ 39 h 912"/>
              <a:gd name="T50" fmla="*/ 46 w 1138"/>
              <a:gd name="T51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138" h="912">
                <a:moveTo>
                  <a:pt x="888" y="189"/>
                </a:moveTo>
                <a:lnTo>
                  <a:pt x="1092" y="189"/>
                </a:lnTo>
                <a:cubicBezTo>
                  <a:pt x="1117" y="189"/>
                  <a:pt x="1138" y="207"/>
                  <a:pt x="1138" y="229"/>
                </a:cubicBezTo>
                <a:lnTo>
                  <a:pt x="1138" y="723"/>
                </a:lnTo>
                <a:cubicBezTo>
                  <a:pt x="1138" y="745"/>
                  <a:pt x="1117" y="763"/>
                  <a:pt x="1092" y="763"/>
                </a:cubicBezTo>
                <a:lnTo>
                  <a:pt x="1052" y="763"/>
                </a:lnTo>
                <a:lnTo>
                  <a:pt x="1052" y="912"/>
                </a:lnTo>
                <a:lnTo>
                  <a:pt x="897" y="763"/>
                </a:lnTo>
                <a:lnTo>
                  <a:pt x="370" y="763"/>
                </a:lnTo>
                <a:cubicBezTo>
                  <a:pt x="345" y="763"/>
                  <a:pt x="324" y="745"/>
                  <a:pt x="324" y="723"/>
                </a:cubicBezTo>
                <a:lnTo>
                  <a:pt x="324" y="643"/>
                </a:lnTo>
                <a:lnTo>
                  <a:pt x="842" y="643"/>
                </a:lnTo>
                <a:cubicBezTo>
                  <a:pt x="867" y="643"/>
                  <a:pt x="888" y="625"/>
                  <a:pt x="888" y="603"/>
                </a:cubicBezTo>
                <a:lnTo>
                  <a:pt x="888" y="189"/>
                </a:lnTo>
                <a:close/>
                <a:moveTo>
                  <a:pt x="46" y="0"/>
                </a:moveTo>
                <a:lnTo>
                  <a:pt x="768" y="0"/>
                </a:lnTo>
                <a:cubicBezTo>
                  <a:pt x="793" y="0"/>
                  <a:pt x="814" y="18"/>
                  <a:pt x="814" y="39"/>
                </a:cubicBezTo>
                <a:lnTo>
                  <a:pt x="814" y="533"/>
                </a:lnTo>
                <a:cubicBezTo>
                  <a:pt x="814" y="555"/>
                  <a:pt x="793" y="573"/>
                  <a:pt x="768" y="573"/>
                </a:cubicBezTo>
                <a:lnTo>
                  <a:pt x="236" y="573"/>
                </a:lnTo>
                <a:lnTo>
                  <a:pt x="78" y="755"/>
                </a:lnTo>
                <a:lnTo>
                  <a:pt x="78" y="573"/>
                </a:lnTo>
                <a:lnTo>
                  <a:pt x="46" y="573"/>
                </a:lnTo>
                <a:cubicBezTo>
                  <a:pt x="21" y="573"/>
                  <a:pt x="0" y="555"/>
                  <a:pt x="0" y="533"/>
                </a:cubicBezTo>
                <a:lnTo>
                  <a:pt x="0" y="39"/>
                </a:lnTo>
                <a:cubicBezTo>
                  <a:pt x="0" y="18"/>
                  <a:pt x="21" y="0"/>
                  <a:pt x="4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31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4123055" y="1258570"/>
            <a:ext cx="936625" cy="877570"/>
          </a:xfrm>
          <a:custGeom>
            <a:avLst/>
            <a:gdLst>
              <a:gd name="T0" fmla="*/ 763 w 993"/>
              <a:gd name="T1" fmla="*/ 1040 h 1090"/>
              <a:gd name="T2" fmla="*/ 253 w 993"/>
              <a:gd name="T3" fmla="*/ 1040 h 1090"/>
              <a:gd name="T4" fmla="*/ 229 w 993"/>
              <a:gd name="T5" fmla="*/ 1065 h 1090"/>
              <a:gd name="T6" fmla="*/ 253 w 993"/>
              <a:gd name="T7" fmla="*/ 1090 h 1090"/>
              <a:gd name="T8" fmla="*/ 763 w 993"/>
              <a:gd name="T9" fmla="*/ 1090 h 1090"/>
              <a:gd name="T10" fmla="*/ 788 w 993"/>
              <a:gd name="T11" fmla="*/ 1065 h 1090"/>
              <a:gd name="T12" fmla="*/ 763 w 993"/>
              <a:gd name="T13" fmla="*/ 1040 h 1090"/>
              <a:gd name="T14" fmla="*/ 203 w 993"/>
              <a:gd name="T15" fmla="*/ 462 h 1090"/>
              <a:gd name="T16" fmla="*/ 540 w 993"/>
              <a:gd name="T17" fmla="*/ 302 h 1090"/>
              <a:gd name="T18" fmla="*/ 346 w 993"/>
              <a:gd name="T19" fmla="*/ 694 h 1090"/>
              <a:gd name="T20" fmla="*/ 203 w 993"/>
              <a:gd name="T21" fmla="*/ 462 h 1090"/>
              <a:gd name="T22" fmla="*/ 847 w 993"/>
              <a:gd name="T23" fmla="*/ 0 h 1090"/>
              <a:gd name="T24" fmla="*/ 0 w 993"/>
              <a:gd name="T25" fmla="*/ 401 h 1090"/>
              <a:gd name="T26" fmla="*/ 359 w 993"/>
              <a:gd name="T27" fmla="*/ 986 h 1090"/>
              <a:gd name="T28" fmla="*/ 847 w 993"/>
              <a:gd name="T29" fmla="*/ 0 h 1090"/>
              <a:gd name="T30" fmla="*/ 972 w 993"/>
              <a:gd name="T31" fmla="*/ 592 h 1090"/>
              <a:gd name="T32" fmla="*/ 884 w 993"/>
              <a:gd name="T33" fmla="*/ 503 h 1090"/>
              <a:gd name="T34" fmla="*/ 855 w 993"/>
              <a:gd name="T35" fmla="*/ 488 h 1090"/>
              <a:gd name="T36" fmla="*/ 822 w 993"/>
              <a:gd name="T37" fmla="*/ 498 h 1090"/>
              <a:gd name="T38" fmla="*/ 774 w 993"/>
              <a:gd name="T39" fmla="*/ 546 h 1090"/>
              <a:gd name="T40" fmla="*/ 930 w 993"/>
              <a:gd name="T41" fmla="*/ 702 h 1090"/>
              <a:gd name="T42" fmla="*/ 977 w 993"/>
              <a:gd name="T43" fmla="*/ 654 h 1090"/>
              <a:gd name="T44" fmla="*/ 972 w 993"/>
              <a:gd name="T45" fmla="*/ 592 h 1090"/>
              <a:gd name="T46" fmla="*/ 531 w 993"/>
              <a:gd name="T47" fmla="*/ 934 h 1090"/>
              <a:gd name="T48" fmla="*/ 541 w 993"/>
              <a:gd name="T49" fmla="*/ 903 h 1090"/>
              <a:gd name="T50" fmla="*/ 557 w 993"/>
              <a:gd name="T51" fmla="*/ 855 h 1090"/>
              <a:gd name="T52" fmla="*/ 589 w 993"/>
              <a:gd name="T53" fmla="*/ 887 h 1090"/>
              <a:gd name="T54" fmla="*/ 621 w 993"/>
              <a:gd name="T55" fmla="*/ 919 h 1090"/>
              <a:gd name="T56" fmla="*/ 573 w 993"/>
              <a:gd name="T57" fmla="*/ 935 h 1090"/>
              <a:gd name="T58" fmla="*/ 542 w 993"/>
              <a:gd name="T59" fmla="*/ 945 h 1090"/>
              <a:gd name="T60" fmla="*/ 531 w 993"/>
              <a:gd name="T61" fmla="*/ 946 h 1090"/>
              <a:gd name="T62" fmla="*/ 531 w 993"/>
              <a:gd name="T63" fmla="*/ 934 h 1090"/>
              <a:gd name="T64" fmla="*/ 493 w 993"/>
              <a:gd name="T65" fmla="*/ 920 h 1090"/>
              <a:gd name="T66" fmla="*/ 502 w 993"/>
              <a:gd name="T67" fmla="*/ 974 h 1090"/>
              <a:gd name="T68" fmla="*/ 556 w 993"/>
              <a:gd name="T69" fmla="*/ 983 h 1090"/>
              <a:gd name="T70" fmla="*/ 586 w 993"/>
              <a:gd name="T71" fmla="*/ 973 h 1090"/>
              <a:gd name="T72" fmla="*/ 634 w 993"/>
              <a:gd name="T73" fmla="*/ 957 h 1090"/>
              <a:gd name="T74" fmla="*/ 695 w 993"/>
              <a:gd name="T75" fmla="*/ 937 h 1090"/>
              <a:gd name="T76" fmla="*/ 649 w 993"/>
              <a:gd name="T77" fmla="*/ 891 h 1090"/>
              <a:gd name="T78" fmla="*/ 617 w 993"/>
              <a:gd name="T79" fmla="*/ 859 h 1090"/>
              <a:gd name="T80" fmla="*/ 585 w 993"/>
              <a:gd name="T81" fmla="*/ 827 h 1090"/>
              <a:gd name="T82" fmla="*/ 539 w 993"/>
              <a:gd name="T83" fmla="*/ 781 h 1090"/>
              <a:gd name="T84" fmla="*/ 519 w 993"/>
              <a:gd name="T85" fmla="*/ 842 h 1090"/>
              <a:gd name="T86" fmla="*/ 503 w 993"/>
              <a:gd name="T87" fmla="*/ 890 h 1090"/>
              <a:gd name="T88" fmla="*/ 493 w 993"/>
              <a:gd name="T89" fmla="*/ 920 h 1090"/>
              <a:gd name="T90" fmla="*/ 791 w 993"/>
              <a:gd name="T91" fmla="*/ 585 h 1090"/>
              <a:gd name="T92" fmla="*/ 763 w 993"/>
              <a:gd name="T93" fmla="*/ 557 h 1090"/>
              <a:gd name="T94" fmla="*/ 735 w 993"/>
              <a:gd name="T95" fmla="*/ 585 h 1090"/>
              <a:gd name="T96" fmla="*/ 580 w 993"/>
              <a:gd name="T97" fmla="*/ 740 h 1090"/>
              <a:gd name="T98" fmla="*/ 552 w 993"/>
              <a:gd name="T99" fmla="*/ 768 h 1090"/>
              <a:gd name="T100" fmla="*/ 580 w 993"/>
              <a:gd name="T101" fmla="*/ 797 h 1090"/>
              <a:gd name="T102" fmla="*/ 679 w 993"/>
              <a:gd name="T103" fmla="*/ 896 h 1090"/>
              <a:gd name="T104" fmla="*/ 707 w 993"/>
              <a:gd name="T105" fmla="*/ 924 h 1090"/>
              <a:gd name="T106" fmla="*/ 736 w 993"/>
              <a:gd name="T107" fmla="*/ 896 h 1090"/>
              <a:gd name="T108" fmla="*/ 891 w 993"/>
              <a:gd name="T109" fmla="*/ 741 h 1090"/>
              <a:gd name="T110" fmla="*/ 919 w 993"/>
              <a:gd name="T111" fmla="*/ 713 h 1090"/>
              <a:gd name="T112" fmla="*/ 891 w 993"/>
              <a:gd name="T113" fmla="*/ 684 h 1090"/>
              <a:gd name="T114" fmla="*/ 791 w 993"/>
              <a:gd name="T115" fmla="*/ 585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993" h="1090">
                <a:moveTo>
                  <a:pt x="763" y="1040"/>
                </a:moveTo>
                <a:lnTo>
                  <a:pt x="253" y="1040"/>
                </a:lnTo>
                <a:cubicBezTo>
                  <a:pt x="240" y="1040"/>
                  <a:pt x="229" y="1051"/>
                  <a:pt x="229" y="1065"/>
                </a:cubicBezTo>
                <a:cubicBezTo>
                  <a:pt x="229" y="1079"/>
                  <a:pt x="240" y="1090"/>
                  <a:pt x="253" y="1090"/>
                </a:cubicBezTo>
                <a:lnTo>
                  <a:pt x="763" y="1090"/>
                </a:lnTo>
                <a:cubicBezTo>
                  <a:pt x="777" y="1090"/>
                  <a:pt x="788" y="1079"/>
                  <a:pt x="788" y="1065"/>
                </a:cubicBezTo>
                <a:cubicBezTo>
                  <a:pt x="788" y="1051"/>
                  <a:pt x="777" y="1040"/>
                  <a:pt x="763" y="1040"/>
                </a:cubicBezTo>
                <a:close/>
                <a:moveTo>
                  <a:pt x="203" y="462"/>
                </a:moveTo>
                <a:lnTo>
                  <a:pt x="540" y="302"/>
                </a:lnTo>
                <a:lnTo>
                  <a:pt x="346" y="694"/>
                </a:lnTo>
                <a:lnTo>
                  <a:pt x="203" y="462"/>
                </a:lnTo>
                <a:close/>
                <a:moveTo>
                  <a:pt x="847" y="0"/>
                </a:moveTo>
                <a:lnTo>
                  <a:pt x="0" y="401"/>
                </a:lnTo>
                <a:lnTo>
                  <a:pt x="359" y="986"/>
                </a:lnTo>
                <a:lnTo>
                  <a:pt x="847" y="0"/>
                </a:lnTo>
                <a:close/>
                <a:moveTo>
                  <a:pt x="972" y="592"/>
                </a:moveTo>
                <a:lnTo>
                  <a:pt x="884" y="503"/>
                </a:lnTo>
                <a:cubicBezTo>
                  <a:pt x="876" y="495"/>
                  <a:pt x="865" y="490"/>
                  <a:pt x="855" y="488"/>
                </a:cubicBezTo>
                <a:cubicBezTo>
                  <a:pt x="842" y="486"/>
                  <a:pt x="830" y="490"/>
                  <a:pt x="822" y="498"/>
                </a:cubicBezTo>
                <a:lnTo>
                  <a:pt x="774" y="546"/>
                </a:lnTo>
                <a:lnTo>
                  <a:pt x="930" y="702"/>
                </a:lnTo>
                <a:lnTo>
                  <a:pt x="977" y="654"/>
                </a:lnTo>
                <a:cubicBezTo>
                  <a:pt x="993" y="638"/>
                  <a:pt x="991" y="611"/>
                  <a:pt x="972" y="592"/>
                </a:cubicBezTo>
                <a:close/>
                <a:moveTo>
                  <a:pt x="531" y="934"/>
                </a:moveTo>
                <a:lnTo>
                  <a:pt x="541" y="903"/>
                </a:lnTo>
                <a:lnTo>
                  <a:pt x="557" y="855"/>
                </a:lnTo>
                <a:lnTo>
                  <a:pt x="589" y="887"/>
                </a:lnTo>
                <a:lnTo>
                  <a:pt x="621" y="919"/>
                </a:lnTo>
                <a:lnTo>
                  <a:pt x="573" y="935"/>
                </a:lnTo>
                <a:lnTo>
                  <a:pt x="542" y="945"/>
                </a:lnTo>
                <a:cubicBezTo>
                  <a:pt x="537" y="948"/>
                  <a:pt x="533" y="948"/>
                  <a:pt x="531" y="946"/>
                </a:cubicBezTo>
                <a:cubicBezTo>
                  <a:pt x="529" y="943"/>
                  <a:pt x="529" y="939"/>
                  <a:pt x="531" y="934"/>
                </a:cubicBezTo>
                <a:close/>
                <a:moveTo>
                  <a:pt x="493" y="920"/>
                </a:moveTo>
                <a:cubicBezTo>
                  <a:pt x="485" y="940"/>
                  <a:pt x="489" y="960"/>
                  <a:pt x="502" y="974"/>
                </a:cubicBezTo>
                <a:cubicBezTo>
                  <a:pt x="516" y="988"/>
                  <a:pt x="536" y="991"/>
                  <a:pt x="556" y="983"/>
                </a:cubicBezTo>
                <a:lnTo>
                  <a:pt x="586" y="973"/>
                </a:lnTo>
                <a:lnTo>
                  <a:pt x="634" y="957"/>
                </a:lnTo>
                <a:lnTo>
                  <a:pt x="695" y="937"/>
                </a:lnTo>
                <a:lnTo>
                  <a:pt x="649" y="891"/>
                </a:lnTo>
                <a:lnTo>
                  <a:pt x="617" y="859"/>
                </a:lnTo>
                <a:lnTo>
                  <a:pt x="585" y="827"/>
                </a:lnTo>
                <a:lnTo>
                  <a:pt x="539" y="781"/>
                </a:lnTo>
                <a:lnTo>
                  <a:pt x="519" y="842"/>
                </a:lnTo>
                <a:lnTo>
                  <a:pt x="503" y="890"/>
                </a:lnTo>
                <a:lnTo>
                  <a:pt x="493" y="920"/>
                </a:lnTo>
                <a:close/>
                <a:moveTo>
                  <a:pt x="791" y="585"/>
                </a:moveTo>
                <a:lnTo>
                  <a:pt x="763" y="557"/>
                </a:lnTo>
                <a:lnTo>
                  <a:pt x="735" y="585"/>
                </a:lnTo>
                <a:lnTo>
                  <a:pt x="580" y="740"/>
                </a:lnTo>
                <a:lnTo>
                  <a:pt x="552" y="768"/>
                </a:lnTo>
                <a:lnTo>
                  <a:pt x="580" y="797"/>
                </a:lnTo>
                <a:lnTo>
                  <a:pt x="679" y="896"/>
                </a:lnTo>
                <a:lnTo>
                  <a:pt x="707" y="924"/>
                </a:lnTo>
                <a:lnTo>
                  <a:pt x="736" y="896"/>
                </a:lnTo>
                <a:lnTo>
                  <a:pt x="891" y="741"/>
                </a:lnTo>
                <a:lnTo>
                  <a:pt x="919" y="713"/>
                </a:lnTo>
                <a:lnTo>
                  <a:pt x="891" y="684"/>
                </a:lnTo>
                <a:lnTo>
                  <a:pt x="791" y="58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>
            <p:custDataLst>
              <p:tags r:id="rId20"/>
            </p:custDataLst>
          </p:nvPr>
        </p:nvSpPr>
        <p:spPr>
          <a:xfrm>
            <a:off x="913765" y="2852420"/>
            <a:ext cx="27641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了解展会及活动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0" name="矩形 29"/>
          <p:cNvSpPr/>
          <p:nvPr>
            <p:custDataLst>
              <p:tags r:id="rId21"/>
            </p:custDataLst>
          </p:nvPr>
        </p:nvSpPr>
        <p:spPr>
          <a:xfrm>
            <a:off x="3453130" y="2852420"/>
            <a:ext cx="286766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制定参展方案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1" name="矩形 30"/>
          <p:cNvSpPr/>
          <p:nvPr>
            <p:custDataLst>
              <p:tags r:id="rId22"/>
            </p:custDataLst>
          </p:nvPr>
        </p:nvSpPr>
        <p:spPr>
          <a:xfrm>
            <a:off x="6245860" y="2853055"/>
            <a:ext cx="189865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支付费用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2" name="矩形 31"/>
          <p:cNvSpPr/>
          <p:nvPr>
            <p:custDataLst>
              <p:tags r:id="rId23"/>
            </p:custDataLst>
          </p:nvPr>
        </p:nvSpPr>
        <p:spPr>
          <a:xfrm>
            <a:off x="8330565" y="2708275"/>
            <a:ext cx="245618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提交企业及</a:t>
            </a:r>
            <a:endParaRPr lang="zh-CN" sz="200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ctr"/>
            <a:r>
              <a:rPr 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产品信息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3" name="Oval 10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367155" y="3939540"/>
            <a:ext cx="1632585" cy="1393825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>
            <p:custDataLst>
              <p:tags r:id="rId25"/>
            </p:custDataLst>
          </p:nvPr>
        </p:nvSpPr>
        <p:spPr>
          <a:xfrm>
            <a:off x="1042035" y="5661025"/>
            <a:ext cx="226885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</a:t>
            </a:r>
            <a:r>
              <a:rPr 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行程方案确定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6" name="Freeform 6"/>
          <p:cNvSpPr>
            <a:spLocks noEditPoints="1"/>
          </p:cNvSpPr>
          <p:nvPr>
            <p:custDataLst>
              <p:tags r:id="rId26"/>
            </p:custDataLst>
          </p:nvPr>
        </p:nvSpPr>
        <p:spPr bwMode="auto">
          <a:xfrm>
            <a:off x="1541145" y="4322445"/>
            <a:ext cx="1190625" cy="628650"/>
          </a:xfrm>
          <a:custGeom>
            <a:avLst/>
            <a:gdLst>
              <a:gd name="T0" fmla="*/ 313 w 836"/>
              <a:gd name="T1" fmla="*/ 184 h 476"/>
              <a:gd name="T2" fmla="*/ 447 w 836"/>
              <a:gd name="T3" fmla="*/ 137 h 476"/>
              <a:gd name="T4" fmla="*/ 720 w 836"/>
              <a:gd name="T5" fmla="*/ 246 h 476"/>
              <a:gd name="T6" fmla="*/ 577 w 836"/>
              <a:gd name="T7" fmla="*/ 86 h 476"/>
              <a:gd name="T8" fmla="*/ 480 w 836"/>
              <a:gd name="T9" fmla="*/ 43 h 476"/>
              <a:gd name="T10" fmla="*/ 322 w 836"/>
              <a:gd name="T11" fmla="*/ 110 h 476"/>
              <a:gd name="T12" fmla="*/ 437 w 836"/>
              <a:gd name="T13" fmla="*/ 147 h 476"/>
              <a:gd name="T14" fmla="*/ 433 w 836"/>
              <a:gd name="T15" fmla="*/ 144 h 476"/>
              <a:gd name="T16" fmla="*/ 320 w 836"/>
              <a:gd name="T17" fmla="*/ 197 h 476"/>
              <a:gd name="T18" fmla="*/ 244 w 836"/>
              <a:gd name="T19" fmla="*/ 182 h 476"/>
              <a:gd name="T20" fmla="*/ 380 w 836"/>
              <a:gd name="T21" fmla="*/ 60 h 476"/>
              <a:gd name="T22" fmla="*/ 252 w 836"/>
              <a:gd name="T23" fmla="*/ 88 h 476"/>
              <a:gd name="T24" fmla="*/ 200 w 836"/>
              <a:gd name="T25" fmla="*/ 68 h 476"/>
              <a:gd name="T26" fmla="*/ 187 w 836"/>
              <a:gd name="T27" fmla="*/ 298 h 476"/>
              <a:gd name="T28" fmla="*/ 218 w 836"/>
              <a:gd name="T29" fmla="*/ 285 h 476"/>
              <a:gd name="T30" fmla="*/ 252 w 836"/>
              <a:gd name="T31" fmla="*/ 302 h 476"/>
              <a:gd name="T32" fmla="*/ 253 w 836"/>
              <a:gd name="T33" fmla="*/ 303 h 476"/>
              <a:gd name="T34" fmla="*/ 292 w 836"/>
              <a:gd name="T35" fmla="*/ 299 h 476"/>
              <a:gd name="T36" fmla="*/ 351 w 836"/>
              <a:gd name="T37" fmla="*/ 305 h 476"/>
              <a:gd name="T38" fmla="*/ 386 w 836"/>
              <a:gd name="T39" fmla="*/ 323 h 476"/>
              <a:gd name="T40" fmla="*/ 424 w 836"/>
              <a:gd name="T41" fmla="*/ 380 h 476"/>
              <a:gd name="T42" fmla="*/ 456 w 836"/>
              <a:gd name="T43" fmla="*/ 394 h 476"/>
              <a:gd name="T44" fmla="*/ 495 w 836"/>
              <a:gd name="T45" fmla="*/ 434 h 476"/>
              <a:gd name="T46" fmla="*/ 443 w 836"/>
              <a:gd name="T47" fmla="*/ 341 h 476"/>
              <a:gd name="T48" fmla="*/ 524 w 836"/>
              <a:gd name="T49" fmla="*/ 395 h 476"/>
              <a:gd name="T50" fmla="*/ 563 w 836"/>
              <a:gd name="T51" fmla="*/ 357 h 476"/>
              <a:gd name="T52" fmla="*/ 517 w 836"/>
              <a:gd name="T53" fmla="*/ 284 h 476"/>
              <a:gd name="T54" fmla="*/ 632 w 836"/>
              <a:gd name="T55" fmla="*/ 358 h 476"/>
              <a:gd name="T56" fmla="*/ 437 w 836"/>
              <a:gd name="T57" fmla="*/ 147 h 476"/>
              <a:gd name="T58" fmla="*/ 82 w 836"/>
              <a:gd name="T59" fmla="*/ 238 h 476"/>
              <a:gd name="T60" fmla="*/ 4 w 836"/>
              <a:gd name="T61" fmla="*/ 188 h 476"/>
              <a:gd name="T62" fmla="*/ 101 w 836"/>
              <a:gd name="T63" fmla="*/ 3 h 476"/>
              <a:gd name="T64" fmla="*/ 179 w 836"/>
              <a:gd name="T65" fmla="*/ 53 h 476"/>
              <a:gd name="T66" fmla="*/ 832 w 836"/>
              <a:gd name="T67" fmla="*/ 177 h 476"/>
              <a:gd name="T68" fmla="*/ 760 w 836"/>
              <a:gd name="T69" fmla="*/ 235 h 476"/>
              <a:gd name="T70" fmla="*/ 642 w 836"/>
              <a:gd name="T71" fmla="*/ 63 h 476"/>
              <a:gd name="T72" fmla="*/ 714 w 836"/>
              <a:gd name="T73" fmla="*/ 4 h 476"/>
              <a:gd name="T74" fmla="*/ 832 w 836"/>
              <a:gd name="T75" fmla="*/ 177 h 476"/>
              <a:gd name="T76" fmla="*/ 406 w 836"/>
              <a:gd name="T77" fmla="*/ 402 h 476"/>
              <a:gd name="T78" fmla="*/ 378 w 836"/>
              <a:gd name="T79" fmla="*/ 465 h 476"/>
              <a:gd name="T80" fmla="*/ 443 w 836"/>
              <a:gd name="T81" fmla="*/ 443 h 476"/>
              <a:gd name="T82" fmla="*/ 185 w 836"/>
              <a:gd name="T83" fmla="*/ 351 h 476"/>
              <a:gd name="T84" fmla="*/ 201 w 836"/>
              <a:gd name="T85" fmla="*/ 306 h 476"/>
              <a:gd name="T86" fmla="*/ 241 w 836"/>
              <a:gd name="T87" fmla="*/ 311 h 476"/>
              <a:gd name="T88" fmla="*/ 223 w 836"/>
              <a:gd name="T89" fmla="*/ 357 h 476"/>
              <a:gd name="T90" fmla="*/ 250 w 836"/>
              <a:gd name="T91" fmla="*/ 387 h 476"/>
              <a:gd name="T92" fmla="*/ 301 w 836"/>
              <a:gd name="T93" fmla="*/ 310 h 476"/>
              <a:gd name="T94" fmla="*/ 336 w 836"/>
              <a:gd name="T95" fmla="*/ 353 h 476"/>
              <a:gd name="T96" fmla="*/ 250 w 836"/>
              <a:gd name="T97" fmla="*/ 387 h 476"/>
              <a:gd name="T98" fmla="*/ 309 w 836"/>
              <a:gd name="T99" fmla="*/ 391 h 476"/>
              <a:gd name="T100" fmla="*/ 407 w 836"/>
              <a:gd name="T101" fmla="*/ 347 h 476"/>
              <a:gd name="T102" fmla="*/ 344 w 836"/>
              <a:gd name="T103" fmla="*/ 43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36" h="476">
                <a:moveTo>
                  <a:pt x="269" y="146"/>
                </a:moveTo>
                <a:cubicBezTo>
                  <a:pt x="244" y="164"/>
                  <a:pt x="256" y="214"/>
                  <a:pt x="313" y="184"/>
                </a:cubicBezTo>
                <a:cubicBezTo>
                  <a:pt x="313" y="184"/>
                  <a:pt x="384" y="153"/>
                  <a:pt x="425" y="133"/>
                </a:cubicBezTo>
                <a:cubicBezTo>
                  <a:pt x="433" y="128"/>
                  <a:pt x="439" y="129"/>
                  <a:pt x="447" y="137"/>
                </a:cubicBezTo>
                <a:cubicBezTo>
                  <a:pt x="455" y="142"/>
                  <a:pt x="641" y="325"/>
                  <a:pt x="641" y="325"/>
                </a:cubicBezTo>
                <a:cubicBezTo>
                  <a:pt x="641" y="325"/>
                  <a:pt x="698" y="286"/>
                  <a:pt x="720" y="246"/>
                </a:cubicBezTo>
                <a:cubicBezTo>
                  <a:pt x="720" y="246"/>
                  <a:pt x="669" y="161"/>
                  <a:pt x="620" y="77"/>
                </a:cubicBezTo>
                <a:cubicBezTo>
                  <a:pt x="605" y="84"/>
                  <a:pt x="594" y="90"/>
                  <a:pt x="577" y="86"/>
                </a:cubicBezTo>
                <a:cubicBezTo>
                  <a:pt x="560" y="82"/>
                  <a:pt x="546" y="70"/>
                  <a:pt x="531" y="63"/>
                </a:cubicBezTo>
                <a:cubicBezTo>
                  <a:pt x="514" y="54"/>
                  <a:pt x="499" y="46"/>
                  <a:pt x="480" y="43"/>
                </a:cubicBezTo>
                <a:cubicBezTo>
                  <a:pt x="451" y="40"/>
                  <a:pt x="428" y="51"/>
                  <a:pt x="404" y="64"/>
                </a:cubicBezTo>
                <a:cubicBezTo>
                  <a:pt x="376" y="78"/>
                  <a:pt x="348" y="94"/>
                  <a:pt x="322" y="110"/>
                </a:cubicBezTo>
                <a:cubicBezTo>
                  <a:pt x="304" y="121"/>
                  <a:pt x="286" y="133"/>
                  <a:pt x="269" y="146"/>
                </a:cubicBezTo>
                <a:close/>
                <a:moveTo>
                  <a:pt x="437" y="147"/>
                </a:moveTo>
                <a:cubicBezTo>
                  <a:pt x="435" y="145"/>
                  <a:pt x="434" y="145"/>
                  <a:pt x="433" y="144"/>
                </a:cubicBezTo>
                <a:cubicBezTo>
                  <a:pt x="433" y="144"/>
                  <a:pt x="433" y="144"/>
                  <a:pt x="433" y="144"/>
                </a:cubicBezTo>
                <a:cubicBezTo>
                  <a:pt x="432" y="145"/>
                  <a:pt x="432" y="145"/>
                  <a:pt x="431" y="146"/>
                </a:cubicBezTo>
                <a:cubicBezTo>
                  <a:pt x="392" y="165"/>
                  <a:pt x="326" y="194"/>
                  <a:pt x="320" y="197"/>
                </a:cubicBezTo>
                <a:cubicBezTo>
                  <a:pt x="306" y="204"/>
                  <a:pt x="293" y="208"/>
                  <a:pt x="282" y="208"/>
                </a:cubicBezTo>
                <a:cubicBezTo>
                  <a:pt x="264" y="208"/>
                  <a:pt x="249" y="198"/>
                  <a:pt x="244" y="182"/>
                </a:cubicBezTo>
                <a:cubicBezTo>
                  <a:pt x="239" y="165"/>
                  <a:pt x="245" y="145"/>
                  <a:pt x="260" y="134"/>
                </a:cubicBezTo>
                <a:lnTo>
                  <a:pt x="380" y="60"/>
                </a:lnTo>
                <a:cubicBezTo>
                  <a:pt x="360" y="46"/>
                  <a:pt x="333" y="56"/>
                  <a:pt x="313" y="66"/>
                </a:cubicBezTo>
                <a:cubicBezTo>
                  <a:pt x="294" y="75"/>
                  <a:pt x="274" y="86"/>
                  <a:pt x="252" y="88"/>
                </a:cubicBezTo>
                <a:cubicBezTo>
                  <a:pt x="243" y="89"/>
                  <a:pt x="233" y="88"/>
                  <a:pt x="224" y="85"/>
                </a:cubicBezTo>
                <a:cubicBezTo>
                  <a:pt x="220" y="83"/>
                  <a:pt x="200" y="74"/>
                  <a:pt x="200" y="68"/>
                </a:cubicBezTo>
                <a:cubicBezTo>
                  <a:pt x="200" y="68"/>
                  <a:pt x="161" y="163"/>
                  <a:pt x="127" y="240"/>
                </a:cubicBezTo>
                <a:cubicBezTo>
                  <a:pt x="127" y="240"/>
                  <a:pt x="149" y="265"/>
                  <a:pt x="187" y="298"/>
                </a:cubicBezTo>
                <a:lnTo>
                  <a:pt x="193" y="294"/>
                </a:lnTo>
                <a:cubicBezTo>
                  <a:pt x="200" y="288"/>
                  <a:pt x="209" y="285"/>
                  <a:pt x="218" y="285"/>
                </a:cubicBezTo>
                <a:cubicBezTo>
                  <a:pt x="231" y="285"/>
                  <a:pt x="244" y="291"/>
                  <a:pt x="251" y="302"/>
                </a:cubicBezTo>
                <a:lnTo>
                  <a:pt x="252" y="302"/>
                </a:lnTo>
                <a:lnTo>
                  <a:pt x="252" y="302"/>
                </a:lnTo>
                <a:lnTo>
                  <a:pt x="253" y="303"/>
                </a:lnTo>
                <a:cubicBezTo>
                  <a:pt x="257" y="310"/>
                  <a:pt x="260" y="317"/>
                  <a:pt x="260" y="325"/>
                </a:cubicBezTo>
                <a:lnTo>
                  <a:pt x="292" y="299"/>
                </a:lnTo>
                <a:cubicBezTo>
                  <a:pt x="300" y="293"/>
                  <a:pt x="309" y="289"/>
                  <a:pt x="319" y="289"/>
                </a:cubicBezTo>
                <a:cubicBezTo>
                  <a:pt x="332" y="289"/>
                  <a:pt x="343" y="295"/>
                  <a:pt x="351" y="305"/>
                </a:cubicBezTo>
                <a:cubicBezTo>
                  <a:pt x="358" y="312"/>
                  <a:pt x="361" y="322"/>
                  <a:pt x="361" y="331"/>
                </a:cubicBezTo>
                <a:cubicBezTo>
                  <a:pt x="368" y="326"/>
                  <a:pt x="377" y="323"/>
                  <a:pt x="386" y="323"/>
                </a:cubicBezTo>
                <a:cubicBezTo>
                  <a:pt x="398" y="323"/>
                  <a:pt x="410" y="328"/>
                  <a:pt x="418" y="338"/>
                </a:cubicBezTo>
                <a:cubicBezTo>
                  <a:pt x="428" y="350"/>
                  <a:pt x="430" y="367"/>
                  <a:pt x="424" y="380"/>
                </a:cubicBezTo>
                <a:cubicBezTo>
                  <a:pt x="424" y="380"/>
                  <a:pt x="425" y="380"/>
                  <a:pt x="425" y="380"/>
                </a:cubicBezTo>
                <a:cubicBezTo>
                  <a:pt x="436" y="380"/>
                  <a:pt x="448" y="385"/>
                  <a:pt x="456" y="394"/>
                </a:cubicBezTo>
                <a:cubicBezTo>
                  <a:pt x="466" y="406"/>
                  <a:pt x="469" y="423"/>
                  <a:pt x="464" y="437"/>
                </a:cubicBezTo>
                <a:cubicBezTo>
                  <a:pt x="474" y="443"/>
                  <a:pt x="486" y="443"/>
                  <a:pt x="495" y="434"/>
                </a:cubicBezTo>
                <a:cubicBezTo>
                  <a:pt x="506" y="423"/>
                  <a:pt x="507" y="406"/>
                  <a:pt x="496" y="394"/>
                </a:cubicBezTo>
                <a:lnTo>
                  <a:pt x="443" y="341"/>
                </a:lnTo>
                <a:cubicBezTo>
                  <a:pt x="434" y="332"/>
                  <a:pt x="449" y="319"/>
                  <a:pt x="455" y="328"/>
                </a:cubicBezTo>
                <a:lnTo>
                  <a:pt x="524" y="395"/>
                </a:lnTo>
                <a:cubicBezTo>
                  <a:pt x="535" y="407"/>
                  <a:pt x="553" y="408"/>
                  <a:pt x="564" y="397"/>
                </a:cubicBezTo>
                <a:cubicBezTo>
                  <a:pt x="575" y="386"/>
                  <a:pt x="575" y="368"/>
                  <a:pt x="563" y="357"/>
                </a:cubicBezTo>
                <a:lnTo>
                  <a:pt x="503" y="298"/>
                </a:lnTo>
                <a:cubicBezTo>
                  <a:pt x="495" y="291"/>
                  <a:pt x="509" y="277"/>
                  <a:pt x="517" y="284"/>
                </a:cubicBezTo>
                <a:lnTo>
                  <a:pt x="590" y="357"/>
                </a:lnTo>
                <a:cubicBezTo>
                  <a:pt x="602" y="369"/>
                  <a:pt x="621" y="370"/>
                  <a:pt x="632" y="358"/>
                </a:cubicBezTo>
                <a:cubicBezTo>
                  <a:pt x="637" y="354"/>
                  <a:pt x="638" y="349"/>
                  <a:pt x="639" y="343"/>
                </a:cubicBezTo>
                <a:lnTo>
                  <a:pt x="437" y="147"/>
                </a:lnTo>
                <a:close/>
                <a:moveTo>
                  <a:pt x="101" y="231"/>
                </a:moveTo>
                <a:cubicBezTo>
                  <a:pt x="97" y="238"/>
                  <a:pt x="89" y="241"/>
                  <a:pt x="82" y="238"/>
                </a:cubicBezTo>
                <a:lnTo>
                  <a:pt x="11" y="207"/>
                </a:lnTo>
                <a:cubicBezTo>
                  <a:pt x="4" y="204"/>
                  <a:pt x="0" y="195"/>
                  <a:pt x="4" y="188"/>
                </a:cubicBezTo>
                <a:lnTo>
                  <a:pt x="82" y="10"/>
                </a:lnTo>
                <a:cubicBezTo>
                  <a:pt x="85" y="3"/>
                  <a:pt x="94" y="0"/>
                  <a:pt x="101" y="3"/>
                </a:cubicBezTo>
                <a:lnTo>
                  <a:pt x="172" y="34"/>
                </a:lnTo>
                <a:cubicBezTo>
                  <a:pt x="179" y="37"/>
                  <a:pt x="182" y="46"/>
                  <a:pt x="179" y="53"/>
                </a:cubicBezTo>
                <a:lnTo>
                  <a:pt x="101" y="231"/>
                </a:lnTo>
                <a:close/>
                <a:moveTo>
                  <a:pt x="832" y="177"/>
                </a:moveTo>
                <a:cubicBezTo>
                  <a:pt x="836" y="184"/>
                  <a:pt x="834" y="192"/>
                  <a:pt x="827" y="196"/>
                </a:cubicBezTo>
                <a:lnTo>
                  <a:pt x="760" y="235"/>
                </a:lnTo>
                <a:cubicBezTo>
                  <a:pt x="753" y="239"/>
                  <a:pt x="745" y="237"/>
                  <a:pt x="741" y="230"/>
                </a:cubicBezTo>
                <a:lnTo>
                  <a:pt x="642" y="63"/>
                </a:lnTo>
                <a:cubicBezTo>
                  <a:pt x="638" y="56"/>
                  <a:pt x="640" y="47"/>
                  <a:pt x="647" y="43"/>
                </a:cubicBezTo>
                <a:lnTo>
                  <a:pt x="714" y="4"/>
                </a:lnTo>
                <a:cubicBezTo>
                  <a:pt x="721" y="0"/>
                  <a:pt x="730" y="2"/>
                  <a:pt x="734" y="9"/>
                </a:cubicBezTo>
                <a:lnTo>
                  <a:pt x="832" y="177"/>
                </a:lnTo>
                <a:close/>
                <a:moveTo>
                  <a:pt x="445" y="403"/>
                </a:moveTo>
                <a:cubicBezTo>
                  <a:pt x="435" y="393"/>
                  <a:pt x="417" y="392"/>
                  <a:pt x="406" y="402"/>
                </a:cubicBezTo>
                <a:lnTo>
                  <a:pt x="380" y="426"/>
                </a:lnTo>
                <a:cubicBezTo>
                  <a:pt x="369" y="436"/>
                  <a:pt x="368" y="453"/>
                  <a:pt x="378" y="465"/>
                </a:cubicBezTo>
                <a:cubicBezTo>
                  <a:pt x="388" y="476"/>
                  <a:pt x="406" y="476"/>
                  <a:pt x="417" y="466"/>
                </a:cubicBezTo>
                <a:lnTo>
                  <a:pt x="443" y="443"/>
                </a:lnTo>
                <a:cubicBezTo>
                  <a:pt x="454" y="432"/>
                  <a:pt x="455" y="415"/>
                  <a:pt x="445" y="403"/>
                </a:cubicBezTo>
                <a:close/>
                <a:moveTo>
                  <a:pt x="185" y="351"/>
                </a:moveTo>
                <a:cubicBezTo>
                  <a:pt x="176" y="339"/>
                  <a:pt x="179" y="322"/>
                  <a:pt x="191" y="312"/>
                </a:cubicBezTo>
                <a:lnTo>
                  <a:pt x="201" y="306"/>
                </a:lnTo>
                <a:cubicBezTo>
                  <a:pt x="214" y="296"/>
                  <a:pt x="231" y="299"/>
                  <a:pt x="240" y="311"/>
                </a:cubicBezTo>
                <a:lnTo>
                  <a:pt x="241" y="311"/>
                </a:lnTo>
                <a:cubicBezTo>
                  <a:pt x="250" y="324"/>
                  <a:pt x="246" y="340"/>
                  <a:pt x="234" y="350"/>
                </a:cubicBezTo>
                <a:lnTo>
                  <a:pt x="223" y="357"/>
                </a:lnTo>
                <a:cubicBezTo>
                  <a:pt x="211" y="366"/>
                  <a:pt x="194" y="363"/>
                  <a:pt x="185" y="351"/>
                </a:cubicBezTo>
                <a:close/>
                <a:moveTo>
                  <a:pt x="250" y="387"/>
                </a:moveTo>
                <a:cubicBezTo>
                  <a:pt x="241" y="375"/>
                  <a:pt x="243" y="358"/>
                  <a:pt x="255" y="348"/>
                </a:cubicBezTo>
                <a:lnTo>
                  <a:pt x="301" y="310"/>
                </a:lnTo>
                <a:cubicBezTo>
                  <a:pt x="313" y="301"/>
                  <a:pt x="330" y="302"/>
                  <a:pt x="340" y="314"/>
                </a:cubicBezTo>
                <a:cubicBezTo>
                  <a:pt x="350" y="325"/>
                  <a:pt x="348" y="343"/>
                  <a:pt x="336" y="353"/>
                </a:cubicBezTo>
                <a:lnTo>
                  <a:pt x="290" y="390"/>
                </a:lnTo>
                <a:cubicBezTo>
                  <a:pt x="278" y="400"/>
                  <a:pt x="260" y="398"/>
                  <a:pt x="250" y="387"/>
                </a:cubicBezTo>
                <a:close/>
                <a:moveTo>
                  <a:pt x="305" y="430"/>
                </a:moveTo>
                <a:cubicBezTo>
                  <a:pt x="295" y="418"/>
                  <a:pt x="297" y="401"/>
                  <a:pt x="309" y="391"/>
                </a:cubicBezTo>
                <a:lnTo>
                  <a:pt x="368" y="344"/>
                </a:lnTo>
                <a:cubicBezTo>
                  <a:pt x="380" y="334"/>
                  <a:pt x="397" y="336"/>
                  <a:pt x="407" y="347"/>
                </a:cubicBezTo>
                <a:cubicBezTo>
                  <a:pt x="416" y="359"/>
                  <a:pt x="415" y="376"/>
                  <a:pt x="403" y="386"/>
                </a:cubicBezTo>
                <a:lnTo>
                  <a:pt x="344" y="433"/>
                </a:lnTo>
                <a:cubicBezTo>
                  <a:pt x="332" y="443"/>
                  <a:pt x="314" y="442"/>
                  <a:pt x="305" y="4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15"/>
          <p:cNvSpPr/>
          <p:nvPr>
            <p:custDataLst>
              <p:tags r:id="rId27"/>
            </p:custDataLst>
          </p:nvPr>
        </p:nvSpPr>
        <p:spPr bwMode="auto">
          <a:xfrm>
            <a:off x="3221990" y="4531995"/>
            <a:ext cx="327660" cy="396240"/>
          </a:xfrm>
          <a:custGeom>
            <a:avLst/>
            <a:gdLst>
              <a:gd name="T0" fmla="*/ 315 w 347"/>
              <a:gd name="T1" fmla="*/ 277 h 493"/>
              <a:gd name="T2" fmla="*/ 179 w 347"/>
              <a:gd name="T3" fmla="*/ 373 h 493"/>
              <a:gd name="T4" fmla="*/ 38 w 347"/>
              <a:gd name="T5" fmla="*/ 473 h 493"/>
              <a:gd name="T6" fmla="*/ 2 w 347"/>
              <a:gd name="T7" fmla="*/ 439 h 493"/>
              <a:gd name="T8" fmla="*/ 2 w 347"/>
              <a:gd name="T9" fmla="*/ 246 h 493"/>
              <a:gd name="T10" fmla="*/ 2 w 347"/>
              <a:gd name="T11" fmla="*/ 46 h 493"/>
              <a:gd name="T12" fmla="*/ 44 w 347"/>
              <a:gd name="T13" fmla="*/ 24 h 493"/>
              <a:gd name="T14" fmla="*/ 179 w 347"/>
              <a:gd name="T15" fmla="*/ 120 h 493"/>
              <a:gd name="T16" fmla="*/ 320 w 347"/>
              <a:gd name="T17" fmla="*/ 220 h 493"/>
              <a:gd name="T18" fmla="*/ 315 w 347"/>
              <a:gd name="T19" fmla="*/ 27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7" h="493">
                <a:moveTo>
                  <a:pt x="315" y="277"/>
                </a:moveTo>
                <a:lnTo>
                  <a:pt x="179" y="373"/>
                </a:lnTo>
                <a:cubicBezTo>
                  <a:pt x="132" y="406"/>
                  <a:pt x="85" y="440"/>
                  <a:pt x="38" y="473"/>
                </a:cubicBezTo>
                <a:cubicBezTo>
                  <a:pt x="12" y="493"/>
                  <a:pt x="0" y="481"/>
                  <a:pt x="2" y="439"/>
                </a:cubicBezTo>
                <a:lnTo>
                  <a:pt x="2" y="246"/>
                </a:lnTo>
                <a:cubicBezTo>
                  <a:pt x="2" y="179"/>
                  <a:pt x="2" y="113"/>
                  <a:pt x="2" y="46"/>
                </a:cubicBezTo>
                <a:cubicBezTo>
                  <a:pt x="1" y="8"/>
                  <a:pt x="15" y="0"/>
                  <a:pt x="44" y="24"/>
                </a:cubicBezTo>
                <a:lnTo>
                  <a:pt x="179" y="120"/>
                </a:lnTo>
                <a:cubicBezTo>
                  <a:pt x="226" y="153"/>
                  <a:pt x="273" y="187"/>
                  <a:pt x="320" y="220"/>
                </a:cubicBezTo>
                <a:cubicBezTo>
                  <a:pt x="347" y="239"/>
                  <a:pt x="345" y="257"/>
                  <a:pt x="315" y="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3806190" y="3971925"/>
            <a:ext cx="1632585" cy="1393825"/>
          </a:xfrm>
          <a:prstGeom prst="ellipse">
            <a:avLst/>
          </a:prstGeom>
          <a:solidFill>
            <a:schemeClr val="dk2">
              <a:lumMod val="75000"/>
            </a:schemeClr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177280" y="3971925"/>
            <a:ext cx="1632585" cy="1393825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8549005" y="3971925"/>
            <a:ext cx="1632585" cy="13938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Freeform 17"/>
          <p:cNvSpPr/>
          <p:nvPr>
            <p:custDataLst>
              <p:tags r:id="rId31"/>
            </p:custDataLst>
          </p:nvPr>
        </p:nvSpPr>
        <p:spPr bwMode="auto">
          <a:xfrm>
            <a:off x="5691505" y="4464685"/>
            <a:ext cx="327660" cy="396240"/>
          </a:xfrm>
          <a:custGeom>
            <a:avLst/>
            <a:gdLst>
              <a:gd name="T0" fmla="*/ 315 w 348"/>
              <a:gd name="T1" fmla="*/ 277 h 493"/>
              <a:gd name="T2" fmla="*/ 180 w 348"/>
              <a:gd name="T3" fmla="*/ 373 h 493"/>
              <a:gd name="T4" fmla="*/ 39 w 348"/>
              <a:gd name="T5" fmla="*/ 473 h 493"/>
              <a:gd name="T6" fmla="*/ 2 w 348"/>
              <a:gd name="T7" fmla="*/ 439 h 493"/>
              <a:gd name="T8" fmla="*/ 2 w 348"/>
              <a:gd name="T9" fmla="*/ 246 h 493"/>
              <a:gd name="T10" fmla="*/ 2 w 348"/>
              <a:gd name="T11" fmla="*/ 46 h 493"/>
              <a:gd name="T12" fmla="*/ 44 w 348"/>
              <a:gd name="T13" fmla="*/ 24 h 493"/>
              <a:gd name="T14" fmla="*/ 180 w 348"/>
              <a:gd name="T15" fmla="*/ 120 h 493"/>
              <a:gd name="T16" fmla="*/ 321 w 348"/>
              <a:gd name="T17" fmla="*/ 220 h 493"/>
              <a:gd name="T18" fmla="*/ 315 w 348"/>
              <a:gd name="T19" fmla="*/ 27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8" h="493">
                <a:moveTo>
                  <a:pt x="315" y="277"/>
                </a:moveTo>
                <a:lnTo>
                  <a:pt x="180" y="373"/>
                </a:lnTo>
                <a:cubicBezTo>
                  <a:pt x="133" y="406"/>
                  <a:pt x="86" y="440"/>
                  <a:pt x="39" y="473"/>
                </a:cubicBezTo>
                <a:cubicBezTo>
                  <a:pt x="12" y="493"/>
                  <a:pt x="0" y="481"/>
                  <a:pt x="2" y="439"/>
                </a:cubicBezTo>
                <a:lnTo>
                  <a:pt x="2" y="246"/>
                </a:lnTo>
                <a:cubicBezTo>
                  <a:pt x="2" y="179"/>
                  <a:pt x="2" y="113"/>
                  <a:pt x="2" y="46"/>
                </a:cubicBezTo>
                <a:cubicBezTo>
                  <a:pt x="1" y="8"/>
                  <a:pt x="16" y="0"/>
                  <a:pt x="44" y="24"/>
                </a:cubicBezTo>
                <a:lnTo>
                  <a:pt x="180" y="120"/>
                </a:lnTo>
                <a:cubicBezTo>
                  <a:pt x="227" y="153"/>
                  <a:pt x="274" y="187"/>
                  <a:pt x="321" y="220"/>
                </a:cubicBezTo>
                <a:cubicBezTo>
                  <a:pt x="348" y="239"/>
                  <a:pt x="346" y="257"/>
                  <a:pt x="315" y="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18"/>
          <p:cNvSpPr/>
          <p:nvPr>
            <p:custDataLst>
              <p:tags r:id="rId32"/>
            </p:custDataLst>
          </p:nvPr>
        </p:nvSpPr>
        <p:spPr bwMode="auto">
          <a:xfrm>
            <a:off x="8015605" y="4464685"/>
            <a:ext cx="327660" cy="396240"/>
          </a:xfrm>
          <a:custGeom>
            <a:avLst/>
            <a:gdLst>
              <a:gd name="T0" fmla="*/ 315 w 348"/>
              <a:gd name="T1" fmla="*/ 277 h 493"/>
              <a:gd name="T2" fmla="*/ 180 w 348"/>
              <a:gd name="T3" fmla="*/ 373 h 493"/>
              <a:gd name="T4" fmla="*/ 38 w 348"/>
              <a:gd name="T5" fmla="*/ 473 h 493"/>
              <a:gd name="T6" fmla="*/ 2 w 348"/>
              <a:gd name="T7" fmla="*/ 439 h 493"/>
              <a:gd name="T8" fmla="*/ 2 w 348"/>
              <a:gd name="T9" fmla="*/ 246 h 493"/>
              <a:gd name="T10" fmla="*/ 2 w 348"/>
              <a:gd name="T11" fmla="*/ 46 h 493"/>
              <a:gd name="T12" fmla="*/ 44 w 348"/>
              <a:gd name="T13" fmla="*/ 24 h 493"/>
              <a:gd name="T14" fmla="*/ 180 w 348"/>
              <a:gd name="T15" fmla="*/ 120 h 493"/>
              <a:gd name="T16" fmla="*/ 321 w 348"/>
              <a:gd name="T17" fmla="*/ 220 h 493"/>
              <a:gd name="T18" fmla="*/ 315 w 348"/>
              <a:gd name="T19" fmla="*/ 277 h 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8" h="493">
                <a:moveTo>
                  <a:pt x="315" y="277"/>
                </a:moveTo>
                <a:lnTo>
                  <a:pt x="180" y="373"/>
                </a:lnTo>
                <a:cubicBezTo>
                  <a:pt x="133" y="406"/>
                  <a:pt x="85" y="440"/>
                  <a:pt x="38" y="473"/>
                </a:cubicBezTo>
                <a:cubicBezTo>
                  <a:pt x="12" y="493"/>
                  <a:pt x="0" y="481"/>
                  <a:pt x="2" y="439"/>
                </a:cubicBezTo>
                <a:lnTo>
                  <a:pt x="2" y="246"/>
                </a:lnTo>
                <a:cubicBezTo>
                  <a:pt x="2" y="179"/>
                  <a:pt x="2" y="113"/>
                  <a:pt x="2" y="46"/>
                </a:cubicBezTo>
                <a:cubicBezTo>
                  <a:pt x="1" y="8"/>
                  <a:pt x="15" y="0"/>
                  <a:pt x="44" y="24"/>
                </a:cubicBezTo>
                <a:lnTo>
                  <a:pt x="180" y="120"/>
                </a:lnTo>
                <a:cubicBezTo>
                  <a:pt x="227" y="153"/>
                  <a:pt x="274" y="187"/>
                  <a:pt x="321" y="220"/>
                </a:cubicBezTo>
                <a:cubicBezTo>
                  <a:pt x="348" y="239"/>
                  <a:pt x="346" y="257"/>
                  <a:pt x="315" y="2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33"/>
            </p:custDataLst>
          </p:nvPr>
        </p:nvSpPr>
        <p:spPr>
          <a:xfrm>
            <a:off x="6161405" y="5690870"/>
            <a:ext cx="23488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7.</a:t>
            </a:r>
            <a:r>
              <a:rPr lang="zh-CN"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展期活动参与</a:t>
            </a: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矩形 14"/>
          <p:cNvSpPr/>
          <p:nvPr>
            <p:custDataLst>
              <p:tags r:id="rId34"/>
            </p:custDataLst>
          </p:nvPr>
        </p:nvSpPr>
        <p:spPr>
          <a:xfrm>
            <a:off x="8343265" y="5673090"/>
            <a:ext cx="279527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8.</a:t>
            </a:r>
            <a:r>
              <a:rPr lang="zh-CN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展后</a:t>
            </a:r>
            <a:r>
              <a:rPr lang="zh-CN" altLang="en-US" sz="20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服务</a:t>
            </a:r>
            <a:endParaRPr lang="zh-CN" altLang="en-US" sz="20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6" name="图片 15" descr="3b32303131373036353bb0e2cad6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8860790" y="4309110"/>
            <a:ext cx="860425" cy="731520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38"/>
            </p:custDataLst>
          </p:nvPr>
        </p:nvSpPr>
        <p:spPr>
          <a:xfrm>
            <a:off x="3006725" y="5690870"/>
            <a:ext cx="32943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6.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展会现场推介</a:t>
            </a:r>
            <a:endParaRPr lang="zh-CN" altLang="en-US" sz="18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4" name="图片 33" descr="3b32303039303632383bcadabfce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502400" y="4235450"/>
            <a:ext cx="1105535" cy="939165"/>
          </a:xfrm>
          <a:prstGeom prst="rect">
            <a:avLst/>
          </a:prstGeom>
        </p:spPr>
      </p:pic>
      <p:pic>
        <p:nvPicPr>
          <p:cNvPr id="38" name="图片 37" descr="3b32313536333730363bb5e3d4de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43"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4039870" y="4235450"/>
            <a:ext cx="993775" cy="84455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28015" y="344170"/>
            <a:ext cx="447040" cy="447040"/>
            <a:chOff x="428" y="542"/>
            <a:chExt cx="704" cy="704"/>
          </a:xfrm>
        </p:grpSpPr>
        <p:sp>
          <p:nvSpPr>
            <p:cNvPr id="4" name="泪滴形 3"/>
            <p:cNvSpPr/>
            <p:nvPr>
              <p:custDataLst>
                <p:tags r:id="rId45"/>
              </p:custDataLst>
            </p:nvPr>
          </p:nvSpPr>
          <p:spPr>
            <a:xfrm>
              <a:off x="428" y="542"/>
              <a:ext cx="704" cy="704"/>
            </a:xfrm>
            <a:prstGeom prst="teardrop">
              <a:avLst/>
            </a:prstGeom>
            <a:solidFill>
              <a:srgbClr val="4F92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: 空心 6"/>
            <p:cNvSpPr/>
            <p:nvPr>
              <p:custDataLst>
                <p:tags r:id="rId46"/>
              </p:custDataLst>
            </p:nvPr>
          </p:nvSpPr>
          <p:spPr>
            <a:xfrm>
              <a:off x="573" y="688"/>
              <a:ext cx="413" cy="413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4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/>
          <p:nvPr userDrawn="1">
            <p:custDataLst>
              <p:tags r:id="rId1"/>
            </p:custDataLst>
          </p:nvPr>
        </p:nvPicPr>
        <p:blipFill>
          <a:blip r:embed="rId2" r:link="rId3" cstate="email"/>
          <a:stretch>
            <a:fillRect/>
          </a:stretch>
        </p:blipFill>
        <p:spPr>
          <a:xfrm>
            <a:off x="0" y="0"/>
            <a:ext cx="720090" cy="465821"/>
          </a:xfrm>
          <a:prstGeom prst="rect">
            <a:avLst/>
          </a:prstGeom>
        </p:spPr>
      </p:pic>
      <p:pic>
        <p:nvPicPr>
          <p:cNvPr id="3" name="图片 2"/>
          <p:cNvPicPr/>
          <p:nvPr userDrawn="1">
            <p:custDataLst>
              <p:tags r:id="rId4"/>
            </p:custDataLst>
          </p:nvPr>
        </p:nvPicPr>
        <p:blipFill>
          <a:blip r:embed="rId5" r:link="rId6" cstate="email"/>
          <a:stretch>
            <a:fillRect/>
          </a:stretch>
        </p:blipFill>
        <p:spPr>
          <a:xfrm>
            <a:off x="11471910" y="0"/>
            <a:ext cx="720090" cy="528880"/>
          </a:xfrm>
          <a:prstGeom prst="rect">
            <a:avLst/>
          </a:prstGeom>
        </p:spPr>
      </p:pic>
      <p:sp>
        <p:nvSpPr>
          <p:cNvPr id="156" name="textbox 156"/>
          <p:cNvSpPr/>
          <p:nvPr>
            <p:custDataLst>
              <p:tags r:id="rId7"/>
            </p:custDataLst>
          </p:nvPr>
        </p:nvSpPr>
        <p:spPr>
          <a:xfrm>
            <a:off x="1306124" y="297314"/>
            <a:ext cx="4805990" cy="4940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ts val="3690"/>
              </a:lnSpc>
            </a:pPr>
            <a:r>
              <a:rPr lang="en-US" sz="2700" b="1" kern="0" spc="1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700" b="1" kern="0" spc="1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参展费用：</a:t>
            </a:r>
            <a:endParaRPr lang="zh-CN" altLang="en-US" sz="2700" b="1" kern="0" spc="1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rtl="0" eaLnBrk="0">
              <a:lnSpc>
                <a:spcPts val="3690"/>
              </a:lnSpc>
            </a:pPr>
            <a:endParaRPr lang="zh-CN" altLang="en-US" sz="2700" b="1" kern="0" spc="1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6" name="Oval 1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0550" y="941705"/>
            <a:ext cx="680085" cy="67818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1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0550" y="1941195"/>
            <a:ext cx="680085" cy="6781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1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0550" y="3068955"/>
            <a:ext cx="680085" cy="678180"/>
          </a:xfrm>
          <a:prstGeom prst="ellipse">
            <a:avLst/>
          </a:prstGeom>
          <a:solidFill>
            <a:schemeClr val="lt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28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1306195" y="1029335"/>
            <a:ext cx="3672205" cy="3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参展报名费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：2000元/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企业</a:t>
            </a:r>
            <a:endParaRPr lang="zh-CN" altLang="en-US" sz="2000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1417955" y="1917065"/>
            <a:ext cx="5146675" cy="101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展位费用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26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800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元/标展；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</a:t>
            </a:r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26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80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元/平方光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地；</a:t>
            </a:r>
            <a:r>
              <a:rPr lang="en-US" altLang="zh-CN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 </a:t>
            </a:r>
            <a:endParaRPr lang="en-US" altLang="zh-CN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              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（净地</a:t>
            </a:r>
            <a:r>
              <a:rPr lang="zh-CN" altLang="en-US" sz="20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，须自行搭建，18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平方起租）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1417955" y="3068955"/>
            <a:ext cx="4549775" cy="13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标展配套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：展出场地（3m×3m），三面展板(高2.5M)。楣板制作，一张洽谈桌，二把椅子，地毯，220/5A电源插座一个，两只射灯（或一个</a:t>
            </a:r>
            <a:r>
              <a:rPr lang="en-US" altLang="zh-CN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LED</a:t>
            </a:r>
            <a:r>
              <a:rPr lang="zh-CN" altLang="en-US" sz="20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灯管）。</a:t>
            </a:r>
            <a:endParaRPr lang="zh-CN" altLang="en-US" sz="20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0550" y="4509135"/>
            <a:ext cx="680085" cy="67818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algn="ctr"/>
            <a:r>
              <a:rPr lang="en-US" altLang="zh-CN" sz="2800" b="1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2800" b="1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>
            <p:custDataLst>
              <p:tags r:id="rId15"/>
            </p:custDataLst>
          </p:nvPr>
        </p:nvSpPr>
        <p:spPr>
          <a:xfrm>
            <a:off x="1417955" y="4580890"/>
            <a:ext cx="520255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zh-CN" altLang="en-US" sz="20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参展随团费：</a:t>
            </a:r>
            <a:endParaRPr lang="zh-CN" altLang="en-US" sz="20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/>
            <a:r>
              <a:rPr lang="zh-CN" altLang="en-US" sz="20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随团费用：另提供参展行程及费用预算；行程将提供到越南的星级酒店住宿、商务用餐、专车、领队服务、越南商务签证、行业对话、对口买家邀约对接、市场考察、商务旅游等增值服务。敬请联系咨询！</a:t>
            </a:r>
            <a:endParaRPr lang="zh-CN" altLang="en-US" sz="20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2" descr="D:\快盘\培训PPT\咸安PPT制作培训教程\导出\平板.pn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6962775" y="1124584"/>
            <a:ext cx="4764405" cy="51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322820" y="1460500"/>
            <a:ext cx="4006215" cy="372681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07390" y="344170"/>
            <a:ext cx="447040" cy="447040"/>
            <a:chOff x="428" y="542"/>
            <a:chExt cx="704" cy="704"/>
          </a:xfrm>
        </p:grpSpPr>
        <p:sp>
          <p:nvSpPr>
            <p:cNvPr id="4" name="泪滴形 3"/>
            <p:cNvSpPr/>
            <p:nvPr>
              <p:custDataLst>
                <p:tags r:id="rId20"/>
              </p:custDataLst>
            </p:nvPr>
          </p:nvSpPr>
          <p:spPr>
            <a:xfrm>
              <a:off x="428" y="542"/>
              <a:ext cx="704" cy="704"/>
            </a:xfrm>
            <a:prstGeom prst="teardrop">
              <a:avLst/>
            </a:prstGeom>
            <a:solidFill>
              <a:srgbClr val="4F925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圆: 空心 6"/>
            <p:cNvSpPr/>
            <p:nvPr>
              <p:custDataLst>
                <p:tags r:id="rId21"/>
              </p:custDataLst>
            </p:nvPr>
          </p:nvSpPr>
          <p:spPr>
            <a:xfrm>
              <a:off x="573" y="688"/>
              <a:ext cx="413" cy="413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custDataLst>
      <p:tags r:id="rId2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5.xml><?xml version="1.0" encoding="utf-8"?>
<p:tagLst xmlns:p="http://schemas.openxmlformats.org/presentationml/2006/main">
  <p:tag name="KSO_WM_UNIT_TYPE" val="i"/>
  <p:tag name="KSO_WM_UNIT_SUBTYPE" val="h"/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6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0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4.xml><?xml version="1.0" encoding="utf-8"?>
<p:tagLst xmlns:p="http://schemas.openxmlformats.org/presentationml/2006/main">
  <p:tag name="KSO_WM_UNIT_TYPE" val="i"/>
  <p:tag name="KSO_WM_UNIT_SUBTYPE" val="h"/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7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1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TYPE" val="i"/>
  <p:tag name="KSO_WM_UNIT_SUBTYPE" val="h"/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8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12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2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38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38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204438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6、17、21、24、25、26、27、28、31、36、38、43、46、47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TEMPLATE_CATEGORY" val="custom"/>
  <p:tag name="KSO_WM_TEMPLATE_INDEX" val="20204438"/>
  <p:tag name="KSO_WM_UNIT_ID" val="custom20204438_1*i*1"/>
  <p:tag name="KSO_WM_UNIT_TYPE" val="i"/>
  <p:tag name="KSO_WM_UNIT_INDEX" val="1"/>
  <p:tag name="KSO_WM_UNIT_LINE_FORE_SCHEMECOLOR_INDEX_BRIGHTNESS" val="0"/>
  <p:tag name="KSO_WM_UNIT_LINE_FORE_SCHEMECOLOR_INDEX" val="5"/>
  <p:tag name="KSO_WM_UNIT_LINE_FILL_TYPE" val="2"/>
</p:tagLst>
</file>

<file path=ppt/tags/tag141.xml><?xml version="1.0" encoding="utf-8"?>
<p:tagLst xmlns:p="http://schemas.openxmlformats.org/presentationml/2006/main">
  <p:tag name="KSO_WM_UNIT_ISCONTENTSTITLE" val="0"/>
  <p:tag name="KSO_WM_UNIT_NOCLEAR" val="0"/>
  <p:tag name="KSO_WM_UNIT_VALUE" val="2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LAYERLEVEL" val="1"/>
  <p:tag name="KSO_WM_TAG_VERSION" val="1.0"/>
  <p:tag name="KSO_WM_BEAUTIFY_FLAG" val="#wm#"/>
  <p:tag name="KSO_WM_UNIT_PRESET_TEXT" val="单击此处输入你的副标题&#13;文字是您思想的提炼&#13;为了最终演示发布的良好效果&#13;请尽量言简意赅的阐述观点"/>
  <p:tag name="KSO_WM_TEMPLATE_CATEGORY" val="custom"/>
  <p:tag name="KSO_WM_TEMPLATE_INDEX" val="20204438"/>
  <p:tag name="KSO_WM_UNIT_ID" val="custom20204438_1*b*1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工作汇报总结"/>
  <p:tag name="KSO_WM_TEMPLATE_CATEGORY" val="custom"/>
  <p:tag name="KSO_WM_TEMPLATE_INDEX" val="20204438"/>
  <p:tag name="KSO_WM_UNIT_ID" val="custom20204438_1*a*1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1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438"/>
  <p:tag name="KSO_WM_SLIDE_ID" val="custom20204438_1"/>
  <p:tag name="KSO_WM_TEMPLATE_MASTER_THUMB_INDEX" val="12"/>
  <p:tag name="KSO_WM_TEMPLATE_THUMBS_INDEX" val="1、4、7、9、12、16、17、21、24、25、26、27、28、31、36、38、43、46、47"/>
</p:tagLst>
</file>

<file path=ppt/tags/tag14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14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2"/>
  <p:tag name="KSO_WM_UNIT_TEXT_FILL_TYPE" val="1"/>
</p:tagLst>
</file>

<file path=ppt/tags/tag151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8"/>
  <p:tag name="KSO_WM_UNIT_TEXT_FILL_TYPE" val="1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8"/>
  <p:tag name="KSO_WM_UNIT_TEXT_FILL_TYPE" val="1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8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16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6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</p:tagLst>
</file>

<file path=ppt/tags/tag164.xml><?xml version="1.0" encoding="utf-8"?>
<p:tagLst xmlns:p="http://schemas.openxmlformats.org/presentationml/2006/main">
  <p:tag name="KSO_WM_UNIT_SHADOW_SCHEMECOLOR_INDEX_BRIGHTNESS" val="-0.5"/>
  <p:tag name="KSO_WM_UNIT_SHADOW_SCHEMECOLOR_INDEX" val="14"/>
</p:tagLst>
</file>

<file path=ppt/tags/tag165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16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7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16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169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4"/>
  <p:tag name="KSO_WM_UNIT_FILL_TYPE" val="1"/>
  <p:tag name="KSO_WM_UNIT_SHADOW_SCHEMECOLOR_INDEX_BRIGHTNESS" val="-0.5"/>
  <p:tag name="KSO_WM_UNIT_SHADOW_SCHEMECOLOR_INDEX" val="14"/>
  <p:tag name="KSO_WM_UNIT_TEXT_FILL_FORE_SCHEMECOLOR_INDEX_BRIGHTNESS" val="0"/>
  <p:tag name="KSO_WM_UNIT_TEXT_FILL_FORE_SCHEMECOLOR_INDEX" val="14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8"/>
  <p:tag name="KSO_WM_UNIT_FILL_TYPE" val="1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8"/>
  <p:tag name="KSO_WM_UNIT_FILL_TYPE" val="1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7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17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18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18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</p:tagLst>
</file>

<file path=ppt/tags/tag191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</p:tagLst>
</file>

<file path=ppt/tags/tag193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</p:tagLst>
</file>

<file path=ppt/tags/tag195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</p:tagLst>
</file>

<file path=ppt/tags/tag196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19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0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6"/>
  <p:tag name="KSO_WM_UNIT_TEXT_FILL_TYPE" val="1"/>
</p:tagLst>
</file>

<file path=ppt/tags/tag205.xml><?xml version="1.0" encoding="utf-8"?>
<p:tagLst xmlns:p="http://schemas.openxmlformats.org/presentationml/2006/main">
  <p:tag name="KSO_WM_BEAUTIFY_FLAG" val=""/>
  <p:tag name="KSO_WM_UNIT_FILL_FORE_SCHEMECOLOR_INDEX_BRIGHTNESS" val="0.4"/>
  <p:tag name="KSO_WM_UNIT_FILL_FORE_SCHEMECOLOR_INDEX" val="5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06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6"/>
  <p:tag name="KSO_WM_UNIT_TEXT_FILL_TYPE" val="1"/>
</p:tagLst>
</file>

<file path=ppt/tags/tag20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08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0"/>
  <p:tag name="KSO_WM_UNIT_FILL_TYPE" val="1"/>
</p:tagLst>
</file>

<file path=ppt/tags/tag209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6"/>
  <p:tag name="KSO_WM_UNIT_TEXT_FILL_TYPE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11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12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13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6"/>
  <p:tag name="KSO_WM_UNIT_TEXT_FILL_TYPE" val="1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6"/>
  <p:tag name="KSO_WM_UNIT_TEXT_FILL_TYPE" val="1"/>
</p:tagLst>
</file>

<file path=ppt/tags/tag216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6"/>
  <p:tag name="KSO_WM_UNIT_TEXT_FILL_TYPE" val="1"/>
</p:tagLst>
</file>

<file path=ppt/tags/tag217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6"/>
  <p:tag name="KSO_WM_UNIT_TEXT_FILL_TYPE" val="1"/>
</p:tagLst>
</file>

<file path=ppt/tags/tag218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6"/>
  <p:tag name="KSO_WM_UNIT_TEXT_FILL_TYPE" val="1"/>
</p:tagLst>
</file>

<file path=ppt/tags/tag219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6"/>
  <p:tag name="KSO_WM_UNIT_TEXT_FILL_TYPE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6"/>
  <p:tag name="KSO_WM_UNIT_TEXT_FILL_TYPE" val="1"/>
</p:tagLst>
</file>

<file path=ppt/tags/tag221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6"/>
  <p:tag name="KSO_WM_UNIT_TEXT_FILL_TYPE" val="1"/>
</p:tagLst>
</file>

<file path=ppt/tags/tag222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6"/>
  <p:tag name="KSO_WM_UNIT_TEXT_FILL_TYPE" val="1"/>
</p:tagLst>
</file>

<file path=ppt/tags/tag223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6"/>
  <p:tag name="KSO_WM_UNIT_TEXT_FILL_TYPE" val="1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4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46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4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51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52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53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BEAUTIFY_FLAG" val=""/>
  <p:tag name="KSO_WM_UNIT_FILL_FORE_SCHEMECOLOR_INDEX_BRIGHTNESS" val="-0.25"/>
  <p:tag name="KSO_WM_UNIT_FILL_FORE_SCHEMECOLOR_INDEX" val="15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69.xml><?xml version="1.0" encoding="utf-8"?>
<p:tagLst xmlns:p="http://schemas.openxmlformats.org/presentationml/2006/main">
  <p:tag name="KSO_WM_BEAUTIFY_FLAG" val=""/>
  <p:tag name="KSO_WM_UNIT_FILL_FORE_SCHEMECOLOR_INDEX_BRIGHTNESS" val="-0.25"/>
  <p:tag name="KSO_WM_UNIT_FILL_FORE_SCHEMECOLOR_INDEX" val="8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BEAUTIFY_FLAG" val=""/>
  <p:tag name="KSO_WM_UNIT_FILL_FORE_SCHEMECOLOR_INDEX_BRIGHTNESS" val="0.4"/>
  <p:tag name="KSO_WM_UNIT_FILL_FORE_SCHEMECOLOR_INDEX" val="8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71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8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83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3"/>
  <p:tag name="KSO_WM_UNIT_FILL_TYPE" val="1"/>
  <p:tag name="KSO_WM_UNIT_TEXT_FILL_FORE_SCHEMECOLOR_INDEX_BRIGHTNESS" val="0"/>
  <p:tag name="KSO_WM_UNIT_TEXT_FILL_FORE_SCHEMECOLOR_INDEX" val="6"/>
  <p:tag name="KSO_WM_UNIT_TEXT_FILL_TYPE" val="1"/>
</p:tagLst>
</file>

<file path=ppt/tags/tag286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6"/>
  <p:tag name="KSO_WM_UNIT_TEXT_FILL_TYPE" val="1"/>
</p:tagLst>
</file>

<file path=ppt/tags/tag287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6"/>
  <p:tag name="KSO_WM_UNIT_TEXT_FILL_TYPE" val="1"/>
</p:tagLst>
</file>

<file path=ppt/tags/tag288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</p:tagLst>
</file>

<file path=ppt/tags/tag289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</p:tagLst>
</file>

<file path=ppt/tags/tag291.xml><?xml version="1.0" encoding="utf-8"?>
<p:tagLst xmlns:p="http://schemas.openxmlformats.org/presentationml/2006/main">
  <p:tag name="KSO_WM_BEAUTIFY_FLAG" val=""/>
  <p:tag name="KSO_WM_UNIT_FILL_FORE_SCHEMECOLOR_INDEX_BRIGHTNESS" val="-0.25"/>
  <p:tag name="KSO_WM_UNIT_FILL_FORE_SCHEMECOLOR_INDEX" val="9"/>
  <p:tag name="KSO_WM_UNIT_FILL_TYPE" val="1"/>
  <p:tag name="KSO_WM_UNIT_TEXT_FILL_FORE_SCHEMECOLOR_INDEX_BRIGHTNESS" val="0"/>
  <p:tag name="KSO_WM_UNIT_TEXT_FILL_FORE_SCHEMECOLOR_INDEX" val="6"/>
  <p:tag name="KSO_WM_UNIT_TEXT_FILL_TYPE" val="1"/>
</p:tagLst>
</file>

<file path=ppt/tags/tag292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5"/>
  <p:tag name="KSO_WM_UNIT_TEXT_FILL_TYPE" val="1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98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299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  <p:tag name="KSO_WM_UNIT_TYPE" val="i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  <p:tag name="KSO_WM_UNIT_TEXT_FILL_FORE_SCHEMECOLOR_INDEX_BRIGHTNESS" val="0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8"/>
  <p:tag name="KSO_WM_UNIT_FILL_TYPE" val="1"/>
</p:tagLst>
</file>

<file path=ppt/tags/tag305.xml><?xml version="1.0" encoding="utf-8"?>
<p:tagLst xmlns:p="http://schemas.openxmlformats.org/presentationml/2006/main">
  <p:tag name="KSO_WM_BEAUTIFY_FLAG" val="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309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ZjI0MTNjYTA5MWE0OGM3YjhhNjRjYTA5OGY1MGUwNjIifQ=="/>
  <p:tag name="commondata" val="eyJoZGlkIjoiNTQ3NjFiNDVhMjY0NmZkMjFmMmU3MGM1ZTIyM2M4MWEifQ==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YPE" val="i"/>
  <p:tag name="KSO_WM_UNIT_SUBTYPE" val="h"/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3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8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8.xml><?xml version="1.0" encoding="utf-8"?>
<p:tagLst xmlns:p="http://schemas.openxmlformats.org/presentationml/2006/main">
  <p:tag name="KSO_WM_UNIT_TYPE" val="i"/>
  <p:tag name="KSO_WM_UNIT_SUBTYPE" val="h"/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4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8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6.xml><?xml version="1.0" encoding="utf-8"?>
<p:tagLst xmlns:p="http://schemas.openxmlformats.org/presentationml/2006/main">
  <p:tag name="KSO_WM_UNIT_TYPE" val="i"/>
  <p:tag name="KSO_WM_UNIT_SUBTYPE" val="h"/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NDEX" val="1"/>
  <p:tag name="KSO_WM_UNIT_ID" val="_15*i*1"/>
  <p:tag name="KSO_WM_UNIT_LAYERLEVEL" val="1"/>
  <p:tag name="KSO_WM_TAG_VERSION" val="1.0"/>
  <p:tag name="KSO_WM_BEAUTIFY_FLAG" val="#wm#"/>
  <p:tag name="KSO_WM_SLIDE_BK_DARK_LIGHT" val="2"/>
  <p:tag name="KSO_WM_UNIT_BK_DARK_LIGHT" val="2"/>
</p:tagLst>
</file>

<file path=ppt/tags/tag9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heme/theme1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ECEFEC"/>
      </a:dk2>
      <a:lt2>
        <a:srgbClr val="FCFDFC"/>
      </a:lt2>
      <a:accent1>
        <a:srgbClr val="4E914F"/>
      </a:accent1>
      <a:accent2>
        <a:srgbClr val="288D71"/>
      </a:accent2>
      <a:accent3>
        <a:srgbClr val="188398"/>
      </a:accent3>
      <a:accent4>
        <a:srgbClr val="2373B3"/>
      </a:accent4>
      <a:accent5>
        <a:srgbClr val="455FB0"/>
      </a:accent5>
      <a:accent6>
        <a:srgbClr val="704D8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0</TotalTime>
  <Words>1737</Words>
  <Application>WPS 演示</Application>
  <PresentationFormat>宽屏</PresentationFormat>
  <Paragraphs>163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汉仪旗黑-85S</vt:lpstr>
      <vt:lpstr>黑体</vt:lpstr>
      <vt:lpstr>Wingdings</vt:lpstr>
      <vt:lpstr>Arial</vt:lpstr>
      <vt:lpstr>Times New Roman</vt:lpstr>
      <vt:lpstr>Arial Unicode MS</vt:lpstr>
      <vt:lpstr>Calibri</vt:lpstr>
      <vt:lpstr>第一PPT，www.1ppt.com </vt:lpstr>
      <vt:lpstr>1_自定义设计方案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年终总结</dc:title>
  <dc:creator>第一PPT</dc:creator>
  <cp:keywords>www.1ppt.com</cp:keywords>
  <dc:description>www.1ppt.com</dc:description>
  <cp:lastModifiedBy>WPS_1686815532</cp:lastModifiedBy>
  <cp:revision>71</cp:revision>
  <dcterms:created xsi:type="dcterms:W3CDTF">2023-11-01T13:53:00Z</dcterms:created>
  <dcterms:modified xsi:type="dcterms:W3CDTF">2023-12-18T06:08:59Z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3FC10735CDF8436B9FD39F9C1FFF3A6D_13</vt:lpwstr>
  </property>
  <property fmtid="{D5CDD505-2E9C-101B-9397-08002B2CF9AE}" pid="3" name="KSOProductBuildVer">
    <vt:lpwstr>2052-12.1.0.16120</vt:lpwstr>
  </property>
</Properties>
</file>